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40"/>
  </p:handoutMasterIdLst>
  <p:sldIdLst>
    <p:sldId id="256" r:id="rId2"/>
    <p:sldId id="257" r:id="rId3"/>
    <p:sldId id="258" r:id="rId4"/>
    <p:sldId id="259" r:id="rId5"/>
    <p:sldId id="261" r:id="rId6"/>
    <p:sldId id="294" r:id="rId7"/>
    <p:sldId id="260" r:id="rId8"/>
    <p:sldId id="262" r:id="rId9"/>
    <p:sldId id="263" r:id="rId10"/>
    <p:sldId id="264" r:id="rId11"/>
    <p:sldId id="265" r:id="rId12"/>
    <p:sldId id="266" r:id="rId13"/>
    <p:sldId id="295"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8" r:id="rId34"/>
    <p:sldId id="289" r:id="rId35"/>
    <p:sldId id="291" r:id="rId36"/>
    <p:sldId id="292" r:id="rId37"/>
    <p:sldId id="296"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660"/>
  </p:normalViewPr>
  <p:slideViewPr>
    <p:cSldViewPr>
      <p:cViewPr>
        <p:scale>
          <a:sx n="66" d="100"/>
          <a:sy n="66" d="100"/>
        </p:scale>
        <p:origin x="-966"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18714E-C577-404F-A1E1-EE632DAA7F1D}" type="datetimeFigureOut">
              <a:rPr lang="en-CA" smtClean="0"/>
              <a:t>17/07/2015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2ED32D-09C3-4486-AB3E-ED0CF8FC49B4}" type="slidenum">
              <a:rPr lang="en-CA" smtClean="0"/>
              <a:t>‹#›</a:t>
            </a:fld>
            <a:endParaRPr lang="en-CA"/>
          </a:p>
        </p:txBody>
      </p:sp>
    </p:spTree>
    <p:extLst>
      <p:ext uri="{BB962C8B-B14F-4D97-AF65-F5344CB8AC3E}">
        <p14:creationId xmlns:p14="http://schemas.microsoft.com/office/powerpoint/2010/main" val="15206098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10EF678-8EC9-4988-BFEE-1948043498C4}" type="datetimeFigureOut">
              <a:rPr lang="en-CA" smtClean="0"/>
              <a:t>17/07/2015</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4B1554D-F221-4F52-AE65-7CC51FBF29BE}"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0EF678-8EC9-4988-BFEE-1948043498C4}" type="datetimeFigureOut">
              <a:rPr lang="en-CA" smtClean="0"/>
              <a:t>17/07/2015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B1554D-F221-4F52-AE65-7CC51FBF29B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0EF678-8EC9-4988-BFEE-1948043498C4}" type="datetimeFigureOut">
              <a:rPr lang="en-CA" smtClean="0"/>
              <a:t>17/07/2015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4B1554D-F221-4F52-AE65-7CC51FBF29B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10EF678-8EC9-4988-BFEE-1948043498C4}" type="datetimeFigureOut">
              <a:rPr lang="en-CA" smtClean="0"/>
              <a:t>17/07/2015</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54B1554D-F221-4F52-AE65-7CC51FBF29B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10EF678-8EC9-4988-BFEE-1948043498C4}" type="datetimeFigureOut">
              <a:rPr lang="en-CA" smtClean="0"/>
              <a:t>17/07/2015</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54B1554D-F221-4F52-AE65-7CC51FBF29BE}" type="slidenum">
              <a:rPr lang="en-CA" smtClean="0"/>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10EF678-8EC9-4988-BFEE-1948043498C4}" type="datetimeFigureOut">
              <a:rPr lang="en-CA" smtClean="0"/>
              <a:t>17/07/2015</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54B1554D-F221-4F52-AE65-7CC51FBF29B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10EF678-8EC9-4988-BFEE-1948043498C4}" type="datetimeFigureOut">
              <a:rPr lang="en-CA" smtClean="0"/>
              <a:t>17/07/2015</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4B1554D-F221-4F52-AE65-7CC51FBF29BE}"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0EF678-8EC9-4988-BFEE-1948043498C4}" type="datetimeFigureOut">
              <a:rPr lang="en-CA" smtClean="0"/>
              <a:t>17/07/2015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B1554D-F221-4F52-AE65-7CC51FBF29B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10EF678-8EC9-4988-BFEE-1948043498C4}" type="datetimeFigureOut">
              <a:rPr lang="en-CA" smtClean="0"/>
              <a:t>17/07/2015</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54B1554D-F221-4F52-AE65-7CC51FBF29B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10EF678-8EC9-4988-BFEE-1948043498C4}" type="datetimeFigureOut">
              <a:rPr lang="en-CA" smtClean="0"/>
              <a:t>17/07/2015</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4B1554D-F221-4F52-AE65-7CC51FBF29BE}"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10EF678-8EC9-4988-BFEE-1948043498C4}" type="datetimeFigureOut">
              <a:rPr lang="en-CA" smtClean="0"/>
              <a:t>17/07/2015</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4B1554D-F221-4F52-AE65-7CC51FBF29BE}"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10EF678-8EC9-4988-BFEE-1948043498C4}" type="datetimeFigureOut">
              <a:rPr lang="en-CA" smtClean="0"/>
              <a:t>17/07/2015</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4B1554D-F221-4F52-AE65-7CC51FBF29BE}"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vOHXGNx-E7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Unit 2: Challenge and Change</a:t>
            </a:r>
            <a:endParaRPr lang="en-CA" dirty="0"/>
          </a:p>
        </p:txBody>
      </p:sp>
      <p:sp>
        <p:nvSpPr>
          <p:cNvPr id="3" name="Subtitle 2"/>
          <p:cNvSpPr>
            <a:spLocks noGrp="1"/>
          </p:cNvSpPr>
          <p:nvPr>
            <p:ph type="subTitle" idx="1"/>
          </p:nvPr>
        </p:nvSpPr>
        <p:spPr>
          <a:xfrm>
            <a:off x="179512" y="2250280"/>
            <a:ext cx="8784976" cy="3050928"/>
          </a:xfrm>
        </p:spPr>
        <p:txBody>
          <a:bodyPr>
            <a:normAutofit/>
          </a:bodyPr>
          <a:lstStyle/>
          <a:p>
            <a:r>
              <a:rPr lang="en-CA" sz="3200" b="1" dirty="0" smtClean="0"/>
              <a:t>CLOSE TO HOME</a:t>
            </a:r>
          </a:p>
          <a:p>
            <a:endParaRPr lang="en-CA" dirty="0" smtClean="0"/>
          </a:p>
          <a:p>
            <a:pPr marL="514350" indent="-514350" algn="l">
              <a:buAutoNum type="arabicPeriod"/>
            </a:pPr>
            <a:r>
              <a:rPr lang="en-CA" b="1" dirty="0" smtClean="0"/>
              <a:t>Views on Adolescence and Development</a:t>
            </a:r>
          </a:p>
          <a:p>
            <a:pPr marL="514350" indent="-514350" algn="l">
              <a:buAutoNum type="arabicPeriod"/>
            </a:pPr>
            <a:endParaRPr lang="en-CA" b="1" dirty="0" smtClean="0"/>
          </a:p>
          <a:p>
            <a:pPr marL="514350" indent="-514350" algn="l">
              <a:buAutoNum type="arabicPeriod"/>
            </a:pPr>
            <a:r>
              <a:rPr lang="en-CA" b="1" dirty="0" smtClean="0"/>
              <a:t>Growing Trends and Challenges for Adolescence and Their Families</a:t>
            </a:r>
          </a:p>
          <a:p>
            <a:endParaRPr lang="en-CA" b="1" dirty="0"/>
          </a:p>
        </p:txBody>
      </p:sp>
    </p:spTree>
    <p:extLst>
      <p:ext uri="{BB962C8B-B14F-4D97-AF65-F5344CB8AC3E}">
        <p14:creationId xmlns:p14="http://schemas.microsoft.com/office/powerpoint/2010/main" val="2150987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29258"/>
          </a:xfrm>
        </p:spPr>
        <p:txBody>
          <a:bodyPr/>
          <a:lstStyle/>
          <a:p>
            <a:r>
              <a:rPr lang="en-CA" b="1" dirty="0" err="1" smtClean="0">
                <a:effectLst/>
              </a:rPr>
              <a:t>Elkind’s</a:t>
            </a:r>
            <a:r>
              <a:rPr lang="en-CA" b="1" dirty="0" smtClean="0">
                <a:effectLst/>
              </a:rPr>
              <a:t> Findings</a:t>
            </a:r>
            <a:r>
              <a:rPr lang="en-CA" dirty="0" smtClean="0"/>
              <a:t>:</a:t>
            </a:r>
            <a:endParaRPr lang="en-CA" dirty="0"/>
          </a:p>
        </p:txBody>
      </p:sp>
      <p:sp>
        <p:nvSpPr>
          <p:cNvPr id="3" name="Content Placeholder 2"/>
          <p:cNvSpPr>
            <a:spLocks noGrp="1"/>
          </p:cNvSpPr>
          <p:nvPr>
            <p:ph idx="1"/>
          </p:nvPr>
        </p:nvSpPr>
        <p:spPr>
          <a:xfrm>
            <a:off x="395536" y="1340768"/>
            <a:ext cx="8229600" cy="5330064"/>
          </a:xfrm>
        </p:spPr>
        <p:txBody>
          <a:bodyPr/>
          <a:lstStyle/>
          <a:p>
            <a:r>
              <a:rPr lang="en-CA" dirty="0" smtClean="0"/>
              <a:t>He found that adolescence have an under-developed portion of the brain that is responsible for reasoning. </a:t>
            </a:r>
          </a:p>
          <a:p>
            <a:endParaRPr lang="en-CA" dirty="0"/>
          </a:p>
          <a:p>
            <a:r>
              <a:rPr lang="en-CA" dirty="0" smtClean="0"/>
              <a:t>With this lack of reasoning abilities, he also contends that adolescence is a period marked with </a:t>
            </a:r>
            <a:r>
              <a:rPr lang="en-CA" b="1" dirty="0" smtClean="0"/>
              <a:t>indecisiveness</a:t>
            </a:r>
            <a:r>
              <a:rPr lang="en-CA" dirty="0" smtClean="0"/>
              <a:t> due to exaggerated </a:t>
            </a:r>
            <a:r>
              <a:rPr lang="en-CA" b="1" dirty="0" smtClean="0"/>
              <a:t>self-consciousness.</a:t>
            </a:r>
            <a:r>
              <a:rPr lang="en-CA" dirty="0" smtClean="0"/>
              <a:t> </a:t>
            </a:r>
            <a:endParaRPr lang="en-CA" dirty="0"/>
          </a:p>
        </p:txBody>
      </p:sp>
    </p:spTree>
    <p:extLst>
      <p:ext uri="{BB962C8B-B14F-4D97-AF65-F5344CB8AC3E}">
        <p14:creationId xmlns:p14="http://schemas.microsoft.com/office/powerpoint/2010/main" val="1701558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44307"/>
            <a:ext cx="8352928" cy="5262979"/>
          </a:xfrm>
          <a:prstGeom prst="rect">
            <a:avLst/>
          </a:prstGeom>
          <a:noFill/>
        </p:spPr>
        <p:txBody>
          <a:bodyPr wrap="square" rtlCol="0">
            <a:spAutoFit/>
          </a:bodyPr>
          <a:lstStyle/>
          <a:p>
            <a:r>
              <a:rPr lang="en-CA" sz="2800" dirty="0" smtClean="0"/>
              <a:t>Teenager are often idealistic but simultaneously  they can be very critical; they tend to envision an ideal world and criticize it at the same time.</a:t>
            </a:r>
          </a:p>
          <a:p>
            <a:endParaRPr lang="en-CA" sz="2800" dirty="0"/>
          </a:p>
          <a:p>
            <a:r>
              <a:rPr lang="en-CA" sz="2800" dirty="0" err="1" smtClean="0"/>
              <a:t>Elkind</a:t>
            </a:r>
            <a:r>
              <a:rPr lang="en-CA" sz="2800" dirty="0" smtClean="0"/>
              <a:t> believe that due to the lack of reasoning, teenagers often feel they are </a:t>
            </a:r>
            <a:r>
              <a:rPr lang="en-CA" sz="2800" b="1" dirty="0" smtClean="0"/>
              <a:t>invincible</a:t>
            </a:r>
            <a:r>
              <a:rPr lang="en-CA" sz="2800" dirty="0" smtClean="0"/>
              <a:t> and </a:t>
            </a:r>
            <a:r>
              <a:rPr lang="en-CA" sz="2800" b="1" dirty="0" smtClean="0"/>
              <a:t>invulnerable. </a:t>
            </a:r>
            <a:endParaRPr lang="en-CA" sz="2800" dirty="0"/>
          </a:p>
          <a:p>
            <a:endParaRPr lang="en-CA" sz="2800" b="1" dirty="0" smtClean="0"/>
          </a:p>
          <a:p>
            <a:r>
              <a:rPr lang="en-CA" sz="2800" b="1" dirty="0" smtClean="0"/>
              <a:t>This is believed to lead to risk-taking behaviours like speeding, extreme sports or drinking and trying drugs. </a:t>
            </a:r>
            <a:endParaRPr lang="en-CA" sz="2800" b="1" dirty="0"/>
          </a:p>
        </p:txBody>
      </p:sp>
    </p:spTree>
    <p:extLst>
      <p:ext uri="{BB962C8B-B14F-4D97-AF65-F5344CB8AC3E}">
        <p14:creationId xmlns:p14="http://schemas.microsoft.com/office/powerpoint/2010/main" val="330210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555641"/>
          </a:xfrm>
          <a:prstGeom prst="rect">
            <a:avLst/>
          </a:prstGeom>
          <a:noFill/>
        </p:spPr>
        <p:txBody>
          <a:bodyPr wrap="square" rtlCol="0">
            <a:spAutoFit/>
          </a:bodyPr>
          <a:lstStyle/>
          <a:p>
            <a:r>
              <a:rPr lang="en-CA" sz="2800" b="1" dirty="0" smtClean="0"/>
              <a:t>Egocentrism</a:t>
            </a:r>
            <a:r>
              <a:rPr lang="en-CA" sz="2800" dirty="0" smtClean="0"/>
              <a:t> – heightened self-awareness and self-consciousness</a:t>
            </a:r>
          </a:p>
          <a:p>
            <a:endParaRPr lang="en-CA" sz="2800" dirty="0"/>
          </a:p>
          <a:p>
            <a:r>
              <a:rPr lang="en-CA" sz="2800" dirty="0" smtClean="0"/>
              <a:t>Teenagers tend to believe that others are as interested in their lives as they are in themselves. This is called an </a:t>
            </a:r>
            <a:r>
              <a:rPr lang="en-CA" sz="2800" b="1" dirty="0" smtClean="0"/>
              <a:t>imaginary audience.</a:t>
            </a:r>
          </a:p>
          <a:p>
            <a:endParaRPr lang="en-CA" sz="2800" b="1" dirty="0"/>
          </a:p>
          <a:p>
            <a:r>
              <a:rPr lang="en-CA" sz="2800" dirty="0" smtClean="0"/>
              <a:t>Teenagers often imagine they have a captive audience watching and commenting or judging on all of their actions. This is called </a:t>
            </a:r>
            <a:r>
              <a:rPr lang="en-CA" sz="2800" b="1" dirty="0" smtClean="0"/>
              <a:t>personal fable.</a:t>
            </a:r>
          </a:p>
          <a:p>
            <a:endParaRPr lang="en-CA" sz="2800" b="1" dirty="0"/>
          </a:p>
          <a:p>
            <a:r>
              <a:rPr lang="en-CA" sz="2800" b="1" dirty="0" smtClean="0"/>
              <a:t>This governs their beliefs that they are higher than all laws or rules of society. </a:t>
            </a:r>
            <a:endParaRPr lang="en-CA" sz="2800" b="1" dirty="0"/>
          </a:p>
        </p:txBody>
      </p:sp>
    </p:spTree>
    <p:extLst>
      <p:ext uri="{BB962C8B-B14F-4D97-AF65-F5344CB8AC3E}">
        <p14:creationId xmlns:p14="http://schemas.microsoft.com/office/powerpoint/2010/main" val="2753937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92696"/>
            <a:ext cx="7704856" cy="2862322"/>
          </a:xfrm>
          <a:prstGeom prst="rect">
            <a:avLst/>
          </a:prstGeom>
          <a:noFill/>
        </p:spPr>
        <p:txBody>
          <a:bodyPr wrap="square" rtlCol="0">
            <a:spAutoFit/>
          </a:bodyPr>
          <a:lstStyle/>
          <a:p>
            <a:r>
              <a:rPr lang="en-CA" sz="6000" dirty="0" smtClean="0"/>
              <a:t>What do you think?</a:t>
            </a:r>
          </a:p>
          <a:p>
            <a:r>
              <a:rPr lang="en-CA" sz="6000" dirty="0" smtClean="0"/>
              <a:t>Consider our lesson on generation Y.</a:t>
            </a:r>
            <a:endParaRPr lang="en-CA" sz="6000" dirty="0"/>
          </a:p>
        </p:txBody>
      </p:sp>
    </p:spTree>
    <p:extLst>
      <p:ext uri="{BB962C8B-B14F-4D97-AF65-F5344CB8AC3E}">
        <p14:creationId xmlns:p14="http://schemas.microsoft.com/office/powerpoint/2010/main" val="60814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45282"/>
          </a:xfrm>
        </p:spPr>
        <p:txBody>
          <a:bodyPr/>
          <a:lstStyle/>
          <a:p>
            <a:pPr algn="ctr"/>
            <a:r>
              <a:rPr lang="en-CA" b="1" dirty="0" smtClean="0"/>
              <a:t>Socialization</a:t>
            </a:r>
            <a:endParaRPr lang="en-CA" b="1" dirty="0"/>
          </a:p>
        </p:txBody>
      </p:sp>
      <p:sp>
        <p:nvSpPr>
          <p:cNvPr id="3" name="Content Placeholder 2"/>
          <p:cNvSpPr>
            <a:spLocks noGrp="1"/>
          </p:cNvSpPr>
          <p:nvPr>
            <p:ph idx="1"/>
          </p:nvPr>
        </p:nvSpPr>
        <p:spPr/>
        <p:txBody>
          <a:bodyPr/>
          <a:lstStyle/>
          <a:p>
            <a:r>
              <a:rPr lang="en-CA" dirty="0" smtClean="0"/>
              <a:t>Socialization is the process by which we learn to become members of society, by internalizing norms, values and beliefs.</a:t>
            </a:r>
          </a:p>
          <a:p>
            <a:endParaRPr lang="en-CA" dirty="0"/>
          </a:p>
          <a:p>
            <a:r>
              <a:rPr lang="en-CA" dirty="0" smtClean="0"/>
              <a:t>We learn this by observing the roles of our parents, teachers elders and other people.</a:t>
            </a:r>
            <a:endParaRPr lang="en-CA" dirty="0"/>
          </a:p>
        </p:txBody>
      </p:sp>
    </p:spTree>
    <p:extLst>
      <p:ext uri="{BB962C8B-B14F-4D97-AF65-F5344CB8AC3E}">
        <p14:creationId xmlns:p14="http://schemas.microsoft.com/office/powerpoint/2010/main" val="1389609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Primary and Secondary Agents of Socialization</a:t>
            </a:r>
            <a:endParaRPr lang="en-CA" dirty="0"/>
          </a:p>
        </p:txBody>
      </p:sp>
      <p:sp>
        <p:nvSpPr>
          <p:cNvPr id="3" name="Content Placeholder 2"/>
          <p:cNvSpPr>
            <a:spLocks noGrp="1"/>
          </p:cNvSpPr>
          <p:nvPr>
            <p:ph idx="1"/>
          </p:nvPr>
        </p:nvSpPr>
        <p:spPr/>
        <p:txBody>
          <a:bodyPr/>
          <a:lstStyle/>
          <a:p>
            <a:pPr marL="64008" indent="0">
              <a:buNone/>
            </a:pPr>
            <a:r>
              <a:rPr lang="en-CA" dirty="0" smtClean="0"/>
              <a:t>Primary agents of socialization is immediate family and extended family.</a:t>
            </a:r>
          </a:p>
          <a:p>
            <a:pPr marL="64008" indent="0">
              <a:buNone/>
            </a:pPr>
            <a:endParaRPr lang="en-CA" dirty="0"/>
          </a:p>
          <a:p>
            <a:pPr marL="64008" indent="0">
              <a:buNone/>
            </a:pPr>
            <a:r>
              <a:rPr lang="en-CA" dirty="0" smtClean="0"/>
              <a:t>Secondary agents of socialization is school, peers,  teachers, religious figures, culture and media.</a:t>
            </a:r>
          </a:p>
          <a:p>
            <a:pPr marL="64008" indent="0">
              <a:buNone/>
            </a:pPr>
            <a:endParaRPr lang="en-CA" dirty="0"/>
          </a:p>
          <a:p>
            <a:pPr marL="64008" indent="0">
              <a:buNone/>
            </a:pPr>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7" y="4369743"/>
            <a:ext cx="3739186" cy="248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725144"/>
            <a:ext cx="3384376"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087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Growing Influence of Social Groups</a:t>
            </a:r>
            <a:endParaRPr lang="en-CA" dirty="0"/>
          </a:p>
        </p:txBody>
      </p:sp>
      <p:sp>
        <p:nvSpPr>
          <p:cNvPr id="3" name="Content Placeholder 2"/>
          <p:cNvSpPr>
            <a:spLocks noGrp="1"/>
          </p:cNvSpPr>
          <p:nvPr>
            <p:ph sz="half" idx="1"/>
          </p:nvPr>
        </p:nvSpPr>
        <p:spPr>
          <a:xfrm>
            <a:off x="457200" y="1722437"/>
            <a:ext cx="4546848" cy="4525963"/>
          </a:xfrm>
        </p:spPr>
        <p:txBody>
          <a:bodyPr>
            <a:normAutofit fontScale="85000" lnSpcReduction="10000"/>
          </a:bodyPr>
          <a:lstStyle/>
          <a:p>
            <a:r>
              <a:rPr lang="en-CA" dirty="0" smtClean="0"/>
              <a:t>When adolescence are faced with life changing decisions it is often hard for them to make the right decision without thinking about both what their parents are teaching them and what their friends are saying and doing. </a:t>
            </a:r>
          </a:p>
          <a:p>
            <a:endParaRPr lang="en-CA" dirty="0"/>
          </a:p>
          <a:p>
            <a:r>
              <a:rPr lang="en-CA" dirty="0" smtClean="0"/>
              <a:t>Peer-pressure is a very common issue among teenagers and even younger children.</a:t>
            </a:r>
            <a:endParaRPr lang="en-CA" dirty="0"/>
          </a:p>
        </p:txBody>
      </p:sp>
      <p:sp>
        <p:nvSpPr>
          <p:cNvPr id="4" name="Content Placeholder 3"/>
          <p:cNvSpPr>
            <a:spLocks noGrp="1"/>
          </p:cNvSpPr>
          <p:nvPr>
            <p:ph sz="half" idx="2"/>
          </p:nvPr>
        </p:nvSpPr>
        <p:spPr>
          <a:xfrm>
            <a:off x="5436096" y="1722437"/>
            <a:ext cx="3250704" cy="4525963"/>
          </a:xfrm>
        </p:spPr>
        <p:txBody>
          <a:bodyPr>
            <a:normAutofit fontScale="85000" lnSpcReduction="10000"/>
          </a:bodyPr>
          <a:lstStyle/>
          <a:p>
            <a:endParaRPr lang="en-C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685924"/>
            <a:ext cx="4425167" cy="5172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41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507288" cy="1399032"/>
          </a:xfrm>
        </p:spPr>
        <p:txBody>
          <a:bodyPr/>
          <a:lstStyle/>
          <a:p>
            <a:pPr algn="ctr"/>
            <a:r>
              <a:rPr lang="en-CA" dirty="0" smtClean="0"/>
              <a:t>Allison Davis and Socialized Anxiety </a:t>
            </a:r>
            <a:endParaRPr lang="en-CA" dirty="0"/>
          </a:p>
        </p:txBody>
      </p:sp>
      <p:sp>
        <p:nvSpPr>
          <p:cNvPr id="3" name="Content Placeholder 2"/>
          <p:cNvSpPr>
            <a:spLocks noGrp="1"/>
          </p:cNvSpPr>
          <p:nvPr>
            <p:ph idx="1"/>
          </p:nvPr>
        </p:nvSpPr>
        <p:spPr>
          <a:xfrm>
            <a:off x="395536" y="1556792"/>
            <a:ext cx="8507288" cy="4572000"/>
          </a:xfrm>
        </p:spPr>
        <p:txBody>
          <a:bodyPr>
            <a:normAutofit/>
          </a:bodyPr>
          <a:lstStyle/>
          <a:p>
            <a:r>
              <a:rPr lang="en-CA" dirty="0" smtClean="0"/>
              <a:t>Socialized anxiety refers to the tension and discomfort felt by individuals that motivate and influence behaviour. </a:t>
            </a:r>
          </a:p>
          <a:p>
            <a:endParaRPr lang="en-CA" dirty="0"/>
          </a:p>
          <a:p>
            <a:r>
              <a:rPr lang="en-CA" dirty="0" smtClean="0"/>
              <a:t>For example, the anxiety of getting into university or college is motivating students to work hard and do well in their courses.</a:t>
            </a:r>
          </a:p>
          <a:p>
            <a:endParaRPr lang="en-CA" dirty="0" smtClean="0"/>
          </a:p>
          <a:p>
            <a:r>
              <a:rPr lang="en-CA" dirty="0" smtClean="0"/>
              <a:t>This helps students move toward maturity. </a:t>
            </a:r>
            <a:endParaRPr lang="en-CA" dirty="0"/>
          </a:p>
        </p:txBody>
      </p:sp>
    </p:spTree>
    <p:extLst>
      <p:ext uri="{BB962C8B-B14F-4D97-AF65-F5344CB8AC3E}">
        <p14:creationId xmlns:p14="http://schemas.microsoft.com/office/powerpoint/2010/main" val="143814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Strauss-Howe Generational Theory</a:t>
            </a:r>
            <a:endParaRPr lang="en-CA" dirty="0"/>
          </a:p>
        </p:txBody>
      </p:sp>
      <p:sp>
        <p:nvSpPr>
          <p:cNvPr id="3" name="Content Placeholder 2"/>
          <p:cNvSpPr>
            <a:spLocks noGrp="1"/>
          </p:cNvSpPr>
          <p:nvPr>
            <p:ph idx="1"/>
          </p:nvPr>
        </p:nvSpPr>
        <p:spPr/>
        <p:txBody>
          <a:bodyPr/>
          <a:lstStyle/>
          <a:p>
            <a:pPr marL="64008" indent="0">
              <a:buNone/>
            </a:pPr>
            <a:endParaRPr lang="en-CA" dirty="0" smtClean="0"/>
          </a:p>
          <a:p>
            <a:pPr marL="64008" indent="0">
              <a:buNone/>
            </a:pPr>
            <a:r>
              <a:rPr lang="en-CA" sz="3200" dirty="0" smtClean="0"/>
              <a:t>William Strauss and Neil Howe identified that many generations follow a repeated pattern or learn from previous patterns.</a:t>
            </a:r>
          </a:p>
          <a:p>
            <a:pPr marL="64008" indent="0">
              <a:buNone/>
            </a:pPr>
            <a:endParaRPr lang="en-CA" sz="3200" dirty="0"/>
          </a:p>
        </p:txBody>
      </p:sp>
    </p:spTree>
    <p:extLst>
      <p:ext uri="{BB962C8B-B14F-4D97-AF65-F5344CB8AC3E}">
        <p14:creationId xmlns:p14="http://schemas.microsoft.com/office/powerpoint/2010/main" val="2763610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494"/>
            <a:ext cx="8229600" cy="785242"/>
          </a:xfrm>
        </p:spPr>
        <p:txBody>
          <a:bodyPr>
            <a:noAutofit/>
          </a:bodyPr>
          <a:lstStyle/>
          <a:p>
            <a:r>
              <a:rPr lang="en-CA" sz="2800" dirty="0" smtClean="0"/>
              <a:t>Generation			Characteristics</a:t>
            </a:r>
            <a:endParaRPr lang="en-CA"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8994708"/>
              </p:ext>
            </p:extLst>
          </p:nvPr>
        </p:nvGraphicFramePr>
        <p:xfrm>
          <a:off x="4776" y="0"/>
          <a:ext cx="9139223" cy="7130809"/>
        </p:xfrm>
        <a:graphic>
          <a:graphicData uri="http://schemas.openxmlformats.org/drawingml/2006/table">
            <a:tbl>
              <a:tblPr firstRow="1" bandRow="1">
                <a:tableStyleId>{5C22544A-7EE6-4342-B048-85BDC9FD1C3A}</a:tableStyleId>
              </a:tblPr>
              <a:tblGrid>
                <a:gridCol w="3358618"/>
                <a:gridCol w="5780605"/>
              </a:tblGrid>
              <a:tr h="999875">
                <a:tc>
                  <a:txBody>
                    <a:bodyPr/>
                    <a:lstStyle/>
                    <a:p>
                      <a:r>
                        <a:rPr lang="en-CA" dirty="0" smtClean="0"/>
                        <a:t>G.I. Generation</a:t>
                      </a:r>
                    </a:p>
                    <a:p>
                      <a:r>
                        <a:rPr lang="en-CA" dirty="0" smtClean="0"/>
                        <a:t>(1901-1924)</a:t>
                      </a:r>
                      <a:endParaRPr lang="en-CA" dirty="0"/>
                    </a:p>
                  </a:txBody>
                  <a:tcPr/>
                </a:tc>
                <a:tc>
                  <a:txBody>
                    <a:bodyPr/>
                    <a:lstStyle/>
                    <a:p>
                      <a:r>
                        <a:rPr lang="en-CA" dirty="0" smtClean="0"/>
                        <a:t>-WWI survivors</a:t>
                      </a:r>
                    </a:p>
                    <a:p>
                      <a:r>
                        <a:rPr lang="en-CA" dirty="0" smtClean="0"/>
                        <a:t>-determined</a:t>
                      </a:r>
                      <a:r>
                        <a:rPr lang="en-CA" baseline="0" dirty="0" smtClean="0"/>
                        <a:t> to overcome hardships</a:t>
                      </a:r>
                      <a:endParaRPr lang="en-CA" dirty="0"/>
                    </a:p>
                  </a:txBody>
                  <a:tcPr/>
                </a:tc>
              </a:tr>
              <a:tr h="1222673">
                <a:tc>
                  <a:txBody>
                    <a:bodyPr/>
                    <a:lstStyle/>
                    <a:p>
                      <a:r>
                        <a:rPr lang="en-CA" dirty="0" smtClean="0"/>
                        <a:t>Silent Generation</a:t>
                      </a:r>
                    </a:p>
                    <a:p>
                      <a:r>
                        <a:rPr lang="en-CA" dirty="0" smtClean="0"/>
                        <a:t>(1925-1942)</a:t>
                      </a:r>
                      <a:endParaRPr lang="en-CA" dirty="0"/>
                    </a:p>
                  </a:txBody>
                  <a:tcPr/>
                </a:tc>
                <a:tc>
                  <a:txBody>
                    <a:bodyPr/>
                    <a:lstStyle/>
                    <a:p>
                      <a:r>
                        <a:rPr lang="en-CA" dirty="0" smtClean="0"/>
                        <a:t>-WWII survivors</a:t>
                      </a:r>
                      <a:r>
                        <a:rPr lang="en-CA" baseline="0" dirty="0" smtClean="0"/>
                        <a:t> </a:t>
                      </a:r>
                    </a:p>
                    <a:p>
                      <a:r>
                        <a:rPr lang="en-CA" baseline="0" dirty="0" smtClean="0"/>
                        <a:t>-experienced the Great Depression and economical hardships.</a:t>
                      </a:r>
                    </a:p>
                    <a:p>
                      <a:r>
                        <a:rPr lang="en-CA" baseline="0" dirty="0" smtClean="0"/>
                        <a:t>-had no money to support families.</a:t>
                      </a:r>
                    </a:p>
                  </a:txBody>
                  <a:tcPr/>
                </a:tc>
              </a:tr>
              <a:tr h="1433638">
                <a:tc>
                  <a:txBody>
                    <a:bodyPr/>
                    <a:lstStyle/>
                    <a:p>
                      <a:r>
                        <a:rPr lang="en-CA" dirty="0" smtClean="0"/>
                        <a:t>Baby Boom Generation</a:t>
                      </a:r>
                    </a:p>
                    <a:p>
                      <a:r>
                        <a:rPr lang="en-CA" dirty="0" smtClean="0"/>
                        <a:t>(1943-1960)</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t>
                      </a:r>
                      <a:r>
                        <a:rPr lang="en-CA" baseline="0" dirty="0" smtClean="0"/>
                        <a:t>had to rebuild society after the destruction of the war.</a:t>
                      </a:r>
                      <a:endParaRPr lang="en-CA" dirty="0" smtClean="0"/>
                    </a:p>
                    <a:p>
                      <a:r>
                        <a:rPr lang="en-CA" dirty="0" smtClean="0"/>
                        <a:t>-very careful with money because they saw how difficult</a:t>
                      </a:r>
                      <a:r>
                        <a:rPr lang="en-CA" baseline="0" dirty="0" smtClean="0"/>
                        <a:t> it was for families to survive.</a:t>
                      </a:r>
                    </a:p>
                    <a:p>
                      <a:r>
                        <a:rPr lang="en-CA" baseline="0" dirty="0" smtClean="0"/>
                        <a:t>-uncomfortable with change</a:t>
                      </a:r>
                      <a:endParaRPr lang="en-CA" dirty="0"/>
                    </a:p>
                  </a:txBody>
                  <a:tcPr/>
                </a:tc>
              </a:tr>
              <a:tr h="1222673">
                <a:tc>
                  <a:txBody>
                    <a:bodyPr/>
                    <a:lstStyle/>
                    <a:p>
                      <a:r>
                        <a:rPr lang="en-CA" dirty="0" smtClean="0"/>
                        <a:t>Generation X</a:t>
                      </a:r>
                    </a:p>
                    <a:p>
                      <a:r>
                        <a:rPr lang="en-CA" dirty="0" smtClean="0"/>
                        <a:t>(1961-1981)</a:t>
                      </a:r>
                    </a:p>
                    <a:p>
                      <a:endParaRPr lang="en-CA" dirty="0"/>
                    </a:p>
                  </a:txBody>
                  <a:tcPr/>
                </a:tc>
                <a:tc>
                  <a:txBody>
                    <a:bodyPr/>
                    <a:lstStyle/>
                    <a:p>
                      <a:r>
                        <a:rPr lang="en-CA" dirty="0" smtClean="0"/>
                        <a:t>-Disillusioned with social structures</a:t>
                      </a:r>
                      <a:r>
                        <a:rPr lang="en-CA" baseline="0" dirty="0" smtClean="0"/>
                        <a:t> and institutions.</a:t>
                      </a:r>
                    </a:p>
                    <a:p>
                      <a:r>
                        <a:rPr lang="en-CA" baseline="0" dirty="0" smtClean="0"/>
                        <a:t>-were not as good at saving because they grew up with frugal parents.</a:t>
                      </a:r>
                      <a:endParaRPr lang="en-CA" dirty="0"/>
                    </a:p>
                  </a:txBody>
                  <a:tcPr/>
                </a:tc>
              </a:tr>
              <a:tr h="1222673">
                <a:tc>
                  <a:txBody>
                    <a:bodyPr/>
                    <a:lstStyle/>
                    <a:p>
                      <a:r>
                        <a:rPr lang="en-CA" dirty="0" smtClean="0"/>
                        <a:t>Generation</a:t>
                      </a:r>
                      <a:r>
                        <a:rPr lang="en-CA" baseline="0" dirty="0" smtClean="0"/>
                        <a:t> Y or Millennial Generation</a:t>
                      </a:r>
                    </a:p>
                    <a:p>
                      <a:r>
                        <a:rPr lang="en-CA" baseline="0" dirty="0" smtClean="0"/>
                        <a:t>(1980-2000)</a:t>
                      </a:r>
                      <a:endParaRPr lang="en-CA" dirty="0"/>
                    </a:p>
                  </a:txBody>
                  <a:tcPr/>
                </a:tc>
                <a:tc>
                  <a:txBody>
                    <a:bodyPr/>
                    <a:lstStyle/>
                    <a:p>
                      <a:r>
                        <a:rPr lang="en-CA" dirty="0" smtClean="0"/>
                        <a:t>-witnessed 9/11 yet optimistic and resilient. </a:t>
                      </a:r>
                    </a:p>
                    <a:p>
                      <a:r>
                        <a:rPr lang="en-CA" dirty="0" smtClean="0"/>
                        <a:t>-on-going war</a:t>
                      </a:r>
                      <a:r>
                        <a:rPr lang="en-CA" baseline="0" dirty="0" smtClean="0"/>
                        <a:t> and terrorism and aware of global crisis</a:t>
                      </a:r>
                    </a:p>
                    <a:p>
                      <a:r>
                        <a:rPr lang="en-CA" baseline="0" dirty="0" smtClean="0"/>
                        <a:t>-receptive to change</a:t>
                      </a:r>
                    </a:p>
                  </a:txBody>
                  <a:tcPr/>
                </a:tc>
              </a:tr>
              <a:tr h="999875">
                <a:tc>
                  <a:txBody>
                    <a:bodyPr/>
                    <a:lstStyle/>
                    <a:p>
                      <a:r>
                        <a:rPr lang="en-CA" dirty="0" smtClean="0"/>
                        <a:t>Generation Z</a:t>
                      </a:r>
                    </a:p>
                    <a:p>
                      <a:r>
                        <a:rPr lang="en-CA" dirty="0" smtClean="0"/>
                        <a:t>(2001-2020)</a:t>
                      </a:r>
                      <a:endParaRPr lang="en-CA" dirty="0"/>
                    </a:p>
                  </a:txBody>
                  <a:tcPr/>
                </a:tc>
                <a:tc>
                  <a:txBody>
                    <a:bodyPr/>
                    <a:lstStyle/>
                    <a:p>
                      <a:r>
                        <a:rPr lang="en-CA" dirty="0" smtClean="0"/>
                        <a:t>-influence</a:t>
                      </a:r>
                      <a:r>
                        <a:rPr lang="en-CA" baseline="0" dirty="0" smtClean="0"/>
                        <a:t> by growing technology</a:t>
                      </a:r>
                      <a:endParaRPr lang="en-CA" dirty="0"/>
                    </a:p>
                  </a:txBody>
                  <a:tcPr/>
                </a:tc>
              </a:tr>
            </a:tbl>
          </a:graphicData>
        </a:graphic>
      </p:graphicFrame>
    </p:spTree>
    <p:extLst>
      <p:ext uri="{BB962C8B-B14F-4D97-AF65-F5344CB8AC3E}">
        <p14:creationId xmlns:p14="http://schemas.microsoft.com/office/powerpoint/2010/main" val="382119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smtClean="0"/>
              <a:t>Views of Adolescence: Socialization and Development</a:t>
            </a:r>
            <a:endParaRPr lang="en-CA" dirty="0"/>
          </a:p>
        </p:txBody>
      </p:sp>
      <p:sp>
        <p:nvSpPr>
          <p:cNvPr id="3" name="Content Placeholder 2"/>
          <p:cNvSpPr>
            <a:spLocks noGrp="1"/>
          </p:cNvSpPr>
          <p:nvPr>
            <p:ph idx="1"/>
          </p:nvPr>
        </p:nvSpPr>
        <p:spPr>
          <a:xfrm>
            <a:off x="395536" y="1628800"/>
            <a:ext cx="8424936" cy="4572000"/>
          </a:xfrm>
        </p:spPr>
        <p:txBody>
          <a:bodyPr>
            <a:normAutofit lnSpcReduction="10000"/>
          </a:bodyPr>
          <a:lstStyle/>
          <a:p>
            <a:pPr marL="64008" indent="0">
              <a:buNone/>
            </a:pPr>
            <a:r>
              <a:rPr lang="en-CA" dirty="0" smtClean="0"/>
              <a:t>Throughout this chapter we are going to;</a:t>
            </a:r>
          </a:p>
          <a:p>
            <a:r>
              <a:rPr lang="en-CA" sz="2800" dirty="0" smtClean="0"/>
              <a:t>define adolescence and introduce the important theories that explain socialization and development;</a:t>
            </a:r>
          </a:p>
          <a:p>
            <a:endParaRPr lang="en-CA" sz="2800" dirty="0" smtClean="0"/>
          </a:p>
          <a:p>
            <a:r>
              <a:rPr lang="en-CA" sz="2800" dirty="0" smtClean="0"/>
              <a:t>look at different value systems among generational groups in Canada;</a:t>
            </a:r>
          </a:p>
          <a:p>
            <a:endParaRPr lang="en-CA" sz="2800" dirty="0"/>
          </a:p>
          <a:p>
            <a:r>
              <a:rPr lang="en-CA" sz="2800" dirty="0" smtClean="0"/>
              <a:t>View agents of socialization such as family, peers and teachers that shape behaviour.</a:t>
            </a:r>
          </a:p>
          <a:p>
            <a:pPr marL="64008" indent="0">
              <a:buNone/>
            </a:pPr>
            <a:endParaRPr lang="en-CA" dirty="0"/>
          </a:p>
          <a:p>
            <a:endParaRPr lang="en-CA" dirty="0"/>
          </a:p>
        </p:txBody>
      </p:sp>
    </p:spTree>
    <p:extLst>
      <p:ext uri="{BB962C8B-B14F-4D97-AF65-F5344CB8AC3E}">
        <p14:creationId xmlns:p14="http://schemas.microsoft.com/office/powerpoint/2010/main" val="3808076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Generational Replacement</a:t>
            </a:r>
            <a:endParaRPr lang="en-CA" dirty="0"/>
          </a:p>
        </p:txBody>
      </p:sp>
      <p:sp>
        <p:nvSpPr>
          <p:cNvPr id="3" name="Content Placeholder 2"/>
          <p:cNvSpPr>
            <a:spLocks noGrp="1"/>
          </p:cNvSpPr>
          <p:nvPr>
            <p:ph idx="1"/>
          </p:nvPr>
        </p:nvSpPr>
        <p:spPr/>
        <p:txBody>
          <a:bodyPr/>
          <a:lstStyle/>
          <a:p>
            <a:pPr marL="64008" indent="0">
              <a:buNone/>
            </a:pPr>
            <a:r>
              <a:rPr lang="en-CA" dirty="0" smtClean="0"/>
              <a:t>This is the theory that claims changes in adolescent attitudes are important markers of longer-term social change. </a:t>
            </a:r>
          </a:p>
          <a:p>
            <a:pPr marL="64008" indent="0">
              <a:buNone/>
            </a:pPr>
            <a:endParaRPr lang="en-CA" dirty="0"/>
          </a:p>
          <a:p>
            <a:pPr marL="64008" indent="0">
              <a:buNone/>
            </a:pPr>
            <a:r>
              <a:rPr lang="en-CA" dirty="0" smtClean="0"/>
              <a:t>This means sociologist believe the interests and ideas teens have about social issues will create a trend toward change within society. </a:t>
            </a:r>
            <a:endParaRPr lang="en-CA" dirty="0"/>
          </a:p>
        </p:txBody>
      </p:sp>
    </p:spTree>
    <p:extLst>
      <p:ext uri="{BB962C8B-B14F-4D97-AF65-F5344CB8AC3E}">
        <p14:creationId xmlns:p14="http://schemas.microsoft.com/office/powerpoint/2010/main" val="334028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712968" cy="1399032"/>
          </a:xfrm>
        </p:spPr>
        <p:txBody>
          <a:bodyPr>
            <a:normAutofit fontScale="90000"/>
          </a:bodyPr>
          <a:lstStyle/>
          <a:p>
            <a:r>
              <a:rPr lang="en-CA" dirty="0" smtClean="0"/>
              <a:t>Growing Trends and Challenges for Adolescents and Their Families. </a:t>
            </a:r>
            <a:endParaRPr lang="en-CA" dirty="0"/>
          </a:p>
        </p:txBody>
      </p:sp>
      <p:sp>
        <p:nvSpPr>
          <p:cNvPr id="3" name="Content Placeholder 2"/>
          <p:cNvSpPr>
            <a:spLocks noGrp="1"/>
          </p:cNvSpPr>
          <p:nvPr>
            <p:ph idx="1"/>
          </p:nvPr>
        </p:nvSpPr>
        <p:spPr/>
        <p:txBody>
          <a:bodyPr>
            <a:normAutofit lnSpcReduction="10000"/>
          </a:bodyPr>
          <a:lstStyle/>
          <a:p>
            <a:pPr marL="64008" indent="0">
              <a:buNone/>
            </a:pPr>
            <a:endParaRPr lang="en-CA" dirty="0" smtClean="0"/>
          </a:p>
          <a:p>
            <a:r>
              <a:rPr lang="en-CA" dirty="0" smtClean="0"/>
              <a:t>In this sections, you will learn social challenges today’s adolescents and their family face.</a:t>
            </a:r>
          </a:p>
          <a:p>
            <a:endParaRPr lang="en-CA" dirty="0" smtClean="0"/>
          </a:p>
          <a:p>
            <a:r>
              <a:rPr lang="en-CA" dirty="0" smtClean="0"/>
              <a:t>Growing trends in teens socializations</a:t>
            </a:r>
          </a:p>
          <a:p>
            <a:endParaRPr lang="en-CA" dirty="0" smtClean="0"/>
          </a:p>
          <a:p>
            <a:r>
              <a:rPr lang="en-CA" dirty="0" smtClean="0"/>
              <a:t>Characteristics of behaviour and attitudes among teens.</a:t>
            </a:r>
            <a:endParaRPr lang="en-CA" dirty="0"/>
          </a:p>
        </p:txBody>
      </p:sp>
    </p:spTree>
    <p:extLst>
      <p:ext uri="{BB962C8B-B14F-4D97-AF65-F5344CB8AC3E}">
        <p14:creationId xmlns:p14="http://schemas.microsoft.com/office/powerpoint/2010/main" val="726732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Studying Growing Trends</a:t>
            </a:r>
            <a:endParaRPr lang="en-CA" dirty="0"/>
          </a:p>
        </p:txBody>
      </p:sp>
      <p:sp>
        <p:nvSpPr>
          <p:cNvPr id="3" name="Content Placeholder 2"/>
          <p:cNvSpPr>
            <a:spLocks noGrp="1"/>
          </p:cNvSpPr>
          <p:nvPr>
            <p:ph idx="1"/>
          </p:nvPr>
        </p:nvSpPr>
        <p:spPr/>
        <p:txBody>
          <a:bodyPr/>
          <a:lstStyle/>
          <a:p>
            <a:r>
              <a:rPr lang="en-CA" dirty="0" smtClean="0"/>
              <a:t>One of the major ways of conducting research about teens and growing trends in Canada is by looking at the demographics.</a:t>
            </a:r>
          </a:p>
          <a:p>
            <a:endParaRPr lang="en-CA" dirty="0"/>
          </a:p>
          <a:p>
            <a:r>
              <a:rPr lang="en-CA" dirty="0" smtClean="0"/>
              <a:t>Demographics is the statistical study of populations which is predominately used for forming public policy and marketing.</a:t>
            </a:r>
            <a:endParaRPr lang="en-CA" dirty="0"/>
          </a:p>
        </p:txBody>
      </p:sp>
    </p:spTree>
    <p:extLst>
      <p:ext uri="{BB962C8B-B14F-4D97-AF65-F5344CB8AC3E}">
        <p14:creationId xmlns:p14="http://schemas.microsoft.com/office/powerpoint/2010/main" val="1892282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Socializing Trends and Challenges </a:t>
            </a:r>
            <a:endParaRPr lang="en-CA" dirty="0"/>
          </a:p>
        </p:txBody>
      </p:sp>
      <p:sp>
        <p:nvSpPr>
          <p:cNvPr id="3" name="Content Placeholder 2"/>
          <p:cNvSpPr>
            <a:spLocks noGrp="1"/>
          </p:cNvSpPr>
          <p:nvPr>
            <p:ph idx="1"/>
          </p:nvPr>
        </p:nvSpPr>
        <p:spPr/>
        <p:txBody>
          <a:bodyPr/>
          <a:lstStyle/>
          <a:p>
            <a:endParaRPr lang="en-CA" dirty="0" smtClean="0"/>
          </a:p>
          <a:p>
            <a:pPr marL="64008" indent="0">
              <a:buNone/>
            </a:pPr>
            <a:r>
              <a:rPr lang="en-CA" dirty="0" smtClean="0"/>
              <a:t>What personal values and behaviours do you attribute to your family and upbringing?</a:t>
            </a:r>
            <a:endParaRPr lang="en-CA" dirty="0"/>
          </a:p>
        </p:txBody>
      </p:sp>
    </p:spTree>
    <p:extLst>
      <p:ext uri="{BB962C8B-B14F-4D97-AF65-F5344CB8AC3E}">
        <p14:creationId xmlns:p14="http://schemas.microsoft.com/office/powerpoint/2010/main" val="3449406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Emergence of Canadian Teens</a:t>
            </a:r>
            <a:endParaRPr lang="en-CA" dirty="0"/>
          </a:p>
        </p:txBody>
      </p:sp>
      <p:sp>
        <p:nvSpPr>
          <p:cNvPr id="3" name="Content Placeholder 2"/>
          <p:cNvSpPr>
            <a:spLocks noGrp="1"/>
          </p:cNvSpPr>
          <p:nvPr>
            <p:ph idx="1"/>
          </p:nvPr>
        </p:nvSpPr>
        <p:spPr/>
        <p:txBody>
          <a:bodyPr/>
          <a:lstStyle/>
          <a:p>
            <a:r>
              <a:rPr lang="en-CA" b="1" dirty="0" smtClean="0"/>
              <a:t>Tweens </a:t>
            </a:r>
            <a:r>
              <a:rPr lang="en-CA" dirty="0" smtClean="0"/>
              <a:t>young girls and boys, typically between the ages of 8 and 13. </a:t>
            </a:r>
          </a:p>
          <a:p>
            <a:endParaRPr lang="en-CA" b="1" dirty="0"/>
          </a:p>
          <a:p>
            <a:r>
              <a:rPr lang="en-CA" dirty="0" smtClean="0"/>
              <a:t>This is the stage which tweens begin to develop adolescent behaviours and values. </a:t>
            </a:r>
          </a:p>
          <a:p>
            <a:endParaRPr lang="en-CA" dirty="0"/>
          </a:p>
          <a:p>
            <a:endParaRPr lang="en-CA" dirty="0"/>
          </a:p>
        </p:txBody>
      </p:sp>
    </p:spTree>
    <p:extLst>
      <p:ext uri="{BB962C8B-B14F-4D97-AF65-F5344CB8AC3E}">
        <p14:creationId xmlns:p14="http://schemas.microsoft.com/office/powerpoint/2010/main" val="3971663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404664"/>
            <a:ext cx="8856984" cy="5016758"/>
          </a:xfrm>
          <a:prstGeom prst="rect">
            <a:avLst/>
          </a:prstGeom>
          <a:noFill/>
        </p:spPr>
        <p:txBody>
          <a:bodyPr wrap="square" rtlCol="0">
            <a:spAutoFit/>
          </a:bodyPr>
          <a:lstStyle/>
          <a:p>
            <a:pPr marL="285750" indent="-285750">
              <a:buFont typeface="Arial" panose="020B0604020202020204" pitchFamily="34" charset="0"/>
              <a:buChar char="•"/>
            </a:pPr>
            <a:r>
              <a:rPr lang="en-CA" sz="3200" dirty="0" smtClean="0"/>
              <a:t>Children have become socially relevant and are motivated and encouraged to express their individuality starting at a very early age. </a:t>
            </a:r>
          </a:p>
          <a:p>
            <a:pPr marL="285750" indent="-285750">
              <a:buFont typeface="Arial" panose="020B0604020202020204" pitchFamily="34" charset="0"/>
              <a:buChar char="•"/>
            </a:pPr>
            <a:endParaRPr lang="en-CA" sz="3200" dirty="0"/>
          </a:p>
          <a:p>
            <a:pPr marL="285750" indent="-285750">
              <a:buFont typeface="Arial" panose="020B0604020202020204" pitchFamily="34" charset="0"/>
              <a:buChar char="•"/>
            </a:pPr>
            <a:r>
              <a:rPr lang="en-CA" sz="3200" dirty="0" smtClean="0"/>
              <a:t>They are often considered stakeholders in large family decisions which was never a trend before.</a:t>
            </a:r>
          </a:p>
          <a:p>
            <a:pPr marL="285750" indent="-285750">
              <a:buFont typeface="Arial" panose="020B0604020202020204" pitchFamily="34" charset="0"/>
              <a:buChar char="•"/>
            </a:pPr>
            <a:endParaRPr lang="en-CA" sz="3200" dirty="0"/>
          </a:p>
          <a:p>
            <a:endParaRPr lang="en-CA" sz="3200" dirty="0"/>
          </a:p>
        </p:txBody>
      </p:sp>
    </p:spTree>
    <p:extLst>
      <p:ext uri="{BB962C8B-B14F-4D97-AF65-F5344CB8AC3E}">
        <p14:creationId xmlns:p14="http://schemas.microsoft.com/office/powerpoint/2010/main" val="4062045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352928" cy="5693866"/>
          </a:xfrm>
          <a:prstGeom prst="rect">
            <a:avLst/>
          </a:prstGeom>
          <a:noFill/>
        </p:spPr>
        <p:txBody>
          <a:bodyPr wrap="square" rtlCol="0">
            <a:spAutoFit/>
          </a:bodyPr>
          <a:lstStyle/>
          <a:p>
            <a:r>
              <a:rPr lang="en-CA" sz="2800" dirty="0" smtClean="0"/>
              <a:t>Some issues facing tween;</a:t>
            </a:r>
          </a:p>
          <a:p>
            <a:endParaRPr lang="en-CA" sz="2800" dirty="0"/>
          </a:p>
          <a:p>
            <a:r>
              <a:rPr lang="en-CA" sz="2800" dirty="0" smtClean="0"/>
              <a:t>- they are adopting teen behaviours and attitudes</a:t>
            </a:r>
          </a:p>
          <a:p>
            <a:endParaRPr lang="en-CA" sz="2800" dirty="0" smtClean="0"/>
          </a:p>
          <a:p>
            <a:r>
              <a:rPr lang="en-CA" sz="2800" dirty="0" smtClean="0"/>
              <a:t>-they are often dealing with similar problems and mental health issues like depression and suicidal. </a:t>
            </a:r>
          </a:p>
          <a:p>
            <a:endParaRPr lang="en-CA" sz="2800" dirty="0"/>
          </a:p>
          <a:p>
            <a:r>
              <a:rPr lang="en-CA" sz="2800" dirty="0" smtClean="0"/>
              <a:t>-crime rates among tweens is increasing. </a:t>
            </a:r>
          </a:p>
          <a:p>
            <a:endParaRPr lang="en-CA" sz="2800" dirty="0"/>
          </a:p>
          <a:p>
            <a:r>
              <a:rPr lang="en-CA" sz="2800" dirty="0" smtClean="0"/>
              <a:t>- a heightened hyper-</a:t>
            </a:r>
            <a:r>
              <a:rPr lang="en-CA" sz="2800" dirty="0" err="1" smtClean="0"/>
              <a:t>sexualization</a:t>
            </a:r>
            <a:r>
              <a:rPr lang="en-CA" sz="2800" dirty="0" smtClean="0"/>
              <a:t> of youth is increasing, especially among tween girls.</a:t>
            </a:r>
            <a:endParaRPr lang="en-CA" sz="2800" dirty="0"/>
          </a:p>
        </p:txBody>
      </p:sp>
    </p:spTree>
    <p:extLst>
      <p:ext uri="{BB962C8B-B14F-4D97-AF65-F5344CB8AC3E}">
        <p14:creationId xmlns:p14="http://schemas.microsoft.com/office/powerpoint/2010/main" val="3103839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Sexualizing of Children</a:t>
            </a:r>
            <a:endParaRPr lang="en-CA" dirty="0"/>
          </a:p>
        </p:txBody>
      </p:sp>
      <p:sp>
        <p:nvSpPr>
          <p:cNvPr id="3" name="Content Placeholder 2"/>
          <p:cNvSpPr>
            <a:spLocks noGrp="1"/>
          </p:cNvSpPr>
          <p:nvPr>
            <p:ph sz="half" idx="1"/>
          </p:nvPr>
        </p:nvSpPr>
        <p:spPr/>
        <p:txBody>
          <a:bodyPr/>
          <a:lstStyle/>
          <a:p>
            <a:r>
              <a:rPr lang="en-CA" dirty="0" smtClean="0"/>
              <a:t>Traditionally,  the fashion industry has geared their products toward adults.</a:t>
            </a:r>
          </a:p>
          <a:p>
            <a:r>
              <a:rPr lang="en-CA" dirty="0" smtClean="0"/>
              <a:t>In recent history, children are wanting to emulate the adults they see fashion wise. </a:t>
            </a:r>
          </a:p>
        </p:txBody>
      </p:sp>
      <p:sp>
        <p:nvSpPr>
          <p:cNvPr id="4" name="Content Placeholder 3"/>
          <p:cNvSpPr>
            <a:spLocks noGrp="1"/>
          </p:cNvSpPr>
          <p:nvPr>
            <p:ph sz="half" idx="2"/>
          </p:nvPr>
        </p:nvSpPr>
        <p:spPr/>
        <p:txBody>
          <a:bodyPr/>
          <a:lstStyle/>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12776"/>
            <a:ext cx="424847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778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Issues</a:t>
            </a:r>
            <a:endParaRPr lang="en-CA" dirty="0"/>
          </a:p>
        </p:txBody>
      </p:sp>
      <p:sp>
        <p:nvSpPr>
          <p:cNvPr id="3" name="Content Placeholder 2"/>
          <p:cNvSpPr>
            <a:spLocks noGrp="1"/>
          </p:cNvSpPr>
          <p:nvPr>
            <p:ph sz="half" idx="1"/>
          </p:nvPr>
        </p:nvSpPr>
        <p:spPr/>
        <p:txBody>
          <a:bodyPr>
            <a:normAutofit fontScale="92500"/>
          </a:bodyPr>
          <a:lstStyle/>
          <a:p>
            <a:r>
              <a:rPr lang="en-CA" dirty="0" smtClean="0"/>
              <a:t>More and more teens are developing eating disorders and suffering from lack of self-confidents</a:t>
            </a:r>
          </a:p>
          <a:p>
            <a:endParaRPr lang="en-CA" dirty="0"/>
          </a:p>
          <a:p>
            <a:r>
              <a:rPr lang="en-CA" dirty="0" smtClean="0"/>
              <a:t>Young girls in particular are inspiring to be actresses and models rather then doctors and lawyers.</a:t>
            </a:r>
            <a:endParaRPr lang="en-CA" dirty="0"/>
          </a:p>
        </p:txBody>
      </p:sp>
      <p:sp>
        <p:nvSpPr>
          <p:cNvPr id="4" name="Content Placeholder 3"/>
          <p:cNvSpPr>
            <a:spLocks noGrp="1"/>
          </p:cNvSpPr>
          <p:nvPr>
            <p:ph sz="half" idx="2"/>
          </p:nvPr>
        </p:nvSpPr>
        <p:spPr/>
        <p:txBody>
          <a:bodyPr>
            <a:normAutofit fontScale="92500"/>
          </a:bodyPr>
          <a:lstStyle/>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04664"/>
            <a:ext cx="4572000"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033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CA" dirty="0" smtClean="0"/>
              <a:t>Challenges to Social Relationships in Adolescence </a:t>
            </a:r>
            <a:endParaRPr lang="en-CA" dirty="0"/>
          </a:p>
        </p:txBody>
      </p:sp>
      <p:sp>
        <p:nvSpPr>
          <p:cNvPr id="6" name="Content Placeholder 5"/>
          <p:cNvSpPr>
            <a:spLocks noGrp="1"/>
          </p:cNvSpPr>
          <p:nvPr>
            <p:ph idx="1"/>
          </p:nvPr>
        </p:nvSpPr>
        <p:spPr/>
        <p:txBody>
          <a:bodyPr>
            <a:normAutofit fontScale="92500" lnSpcReduction="20000"/>
          </a:bodyPr>
          <a:lstStyle/>
          <a:p>
            <a:r>
              <a:rPr lang="en-CA" dirty="0" smtClean="0"/>
              <a:t>Teens often have a “need to belong” that could be greater than an individuals own values and regard for personal risk.</a:t>
            </a:r>
          </a:p>
          <a:p>
            <a:endParaRPr lang="en-CA" dirty="0"/>
          </a:p>
          <a:p>
            <a:pPr marL="64008" indent="0">
              <a:buNone/>
            </a:pPr>
            <a:r>
              <a:rPr lang="en-CA" sz="2400" dirty="0" smtClean="0"/>
              <a:t>Ex. Some teenagers may </a:t>
            </a:r>
          </a:p>
          <a:p>
            <a:pPr marL="64008" indent="0">
              <a:buNone/>
            </a:pPr>
            <a:r>
              <a:rPr lang="en-CA" sz="2400" dirty="0" smtClean="0"/>
              <a:t>consider joining a gang. </a:t>
            </a:r>
          </a:p>
          <a:p>
            <a:pPr marL="64008" indent="0">
              <a:buNone/>
            </a:pPr>
            <a:r>
              <a:rPr lang="en-CA" sz="2400" dirty="0" smtClean="0"/>
              <a:t>For these teenagers they </a:t>
            </a:r>
          </a:p>
          <a:p>
            <a:pPr marL="64008" indent="0">
              <a:buNone/>
            </a:pPr>
            <a:r>
              <a:rPr lang="en-CA" sz="2400" dirty="0" smtClean="0"/>
              <a:t>may be more drawn toward</a:t>
            </a:r>
          </a:p>
          <a:p>
            <a:pPr marL="64008" indent="0">
              <a:buNone/>
            </a:pPr>
            <a:r>
              <a:rPr lang="en-CA" sz="2400" dirty="0" smtClean="0"/>
              <a:t>the partnership and relation-</a:t>
            </a:r>
          </a:p>
          <a:p>
            <a:pPr marL="64008" indent="0">
              <a:buNone/>
            </a:pPr>
            <a:r>
              <a:rPr lang="en-CA" sz="2400" dirty="0" smtClean="0"/>
              <a:t>ship with the people rather </a:t>
            </a:r>
          </a:p>
          <a:p>
            <a:pPr marL="64008" indent="0">
              <a:buNone/>
            </a:pPr>
            <a:r>
              <a:rPr lang="en-CA" sz="2400" dirty="0" smtClean="0"/>
              <a:t>than the problems it</a:t>
            </a:r>
          </a:p>
          <a:p>
            <a:pPr marL="64008" indent="0">
              <a:buNone/>
            </a:pPr>
            <a:r>
              <a:rPr lang="en-CA" sz="2400" dirty="0" smtClean="0"/>
              <a:t>can cause.</a:t>
            </a:r>
            <a:endParaRPr lang="en-CA" sz="2400" dirty="0"/>
          </a:p>
          <a:p>
            <a:pPr marL="64008" indent="0">
              <a:buNone/>
            </a:pP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0968"/>
            <a:ext cx="4572000"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92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73274"/>
          </a:xfrm>
        </p:spPr>
        <p:txBody>
          <a:bodyPr/>
          <a:lstStyle/>
          <a:p>
            <a:pPr algn="ctr"/>
            <a:r>
              <a:rPr lang="en-CA" dirty="0" smtClean="0"/>
              <a:t>Origins of Adolescence</a:t>
            </a:r>
            <a:endParaRPr lang="en-CA" dirty="0"/>
          </a:p>
        </p:txBody>
      </p:sp>
      <p:sp>
        <p:nvSpPr>
          <p:cNvPr id="3" name="Content Placeholder 2"/>
          <p:cNvSpPr>
            <a:spLocks noGrp="1"/>
          </p:cNvSpPr>
          <p:nvPr>
            <p:ph idx="1"/>
          </p:nvPr>
        </p:nvSpPr>
        <p:spPr/>
        <p:txBody>
          <a:bodyPr/>
          <a:lstStyle/>
          <a:p>
            <a:pPr marL="64008" indent="0">
              <a:buNone/>
            </a:pPr>
            <a:r>
              <a:rPr lang="en-CA" b="1" dirty="0" smtClean="0"/>
              <a:t>Adolescence</a:t>
            </a:r>
            <a:r>
              <a:rPr lang="en-CA" dirty="0" smtClean="0"/>
              <a:t> – refers to a transitional period between childhood and adulthood typically beginning with puberty and ending around 18-21 years of age. </a:t>
            </a:r>
          </a:p>
          <a:p>
            <a:pPr marL="64008" indent="0">
              <a:buNone/>
            </a:pPr>
            <a:endParaRPr lang="en-CA" dirty="0" smtClean="0"/>
          </a:p>
          <a:p>
            <a:pPr marL="64008" indent="0">
              <a:buNone/>
            </a:pP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056"/>
            <a:ext cx="9144000" cy="297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51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Discussion (15 minutes)</a:t>
            </a:r>
            <a:endParaRPr lang="en-CA" dirty="0"/>
          </a:p>
        </p:txBody>
      </p:sp>
      <p:sp>
        <p:nvSpPr>
          <p:cNvPr id="6" name="Content Placeholder 5"/>
          <p:cNvSpPr>
            <a:spLocks noGrp="1"/>
          </p:cNvSpPr>
          <p:nvPr>
            <p:ph idx="1"/>
          </p:nvPr>
        </p:nvSpPr>
        <p:spPr/>
        <p:txBody>
          <a:bodyPr/>
          <a:lstStyle/>
          <a:p>
            <a:pPr marL="64008" indent="0">
              <a:buNone/>
            </a:pPr>
            <a:r>
              <a:rPr lang="en-CA" dirty="0" smtClean="0"/>
              <a:t>With a partner, discuss ways in which teenagers conform to society or social group norms. </a:t>
            </a:r>
          </a:p>
          <a:p>
            <a:pPr marL="64008" indent="0">
              <a:buNone/>
            </a:pPr>
            <a:endParaRPr lang="en-CA" dirty="0"/>
          </a:p>
          <a:p>
            <a:pPr marL="64008" indent="0">
              <a:buNone/>
            </a:pPr>
            <a:r>
              <a:rPr lang="en-CA" dirty="0" smtClean="0"/>
              <a:t>Be ready to present your ideas!</a:t>
            </a:r>
            <a:endParaRPr lang="en-CA" dirty="0"/>
          </a:p>
        </p:txBody>
      </p:sp>
    </p:spTree>
    <p:extLst>
      <p:ext uri="{BB962C8B-B14F-4D97-AF65-F5344CB8AC3E}">
        <p14:creationId xmlns:p14="http://schemas.microsoft.com/office/powerpoint/2010/main" val="208831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Adolescents and Technology</a:t>
            </a:r>
            <a:endParaRPr lang="en-CA" dirty="0"/>
          </a:p>
        </p:txBody>
      </p:sp>
      <p:sp>
        <p:nvSpPr>
          <p:cNvPr id="3" name="Content Placeholder 2"/>
          <p:cNvSpPr>
            <a:spLocks noGrp="1"/>
          </p:cNvSpPr>
          <p:nvPr>
            <p:ph idx="1"/>
          </p:nvPr>
        </p:nvSpPr>
        <p:spPr/>
        <p:txBody>
          <a:bodyPr>
            <a:normAutofit lnSpcReduction="10000"/>
          </a:bodyPr>
          <a:lstStyle/>
          <a:p>
            <a:pPr marL="64008" indent="0">
              <a:buNone/>
            </a:pPr>
            <a:r>
              <a:rPr lang="en-CA" dirty="0" smtClean="0"/>
              <a:t>Social Networking</a:t>
            </a:r>
          </a:p>
          <a:p>
            <a:r>
              <a:rPr lang="en-CA" dirty="0" smtClean="0"/>
              <a:t>Children and teens are more proficient in technology then ever before.</a:t>
            </a:r>
          </a:p>
          <a:p>
            <a:endParaRPr lang="en-CA" dirty="0"/>
          </a:p>
          <a:p>
            <a:r>
              <a:rPr lang="en-CA" dirty="0" smtClean="0"/>
              <a:t>Social networking has both positive and negatives in the world today.</a:t>
            </a:r>
          </a:p>
          <a:p>
            <a:endParaRPr lang="en-CA" dirty="0"/>
          </a:p>
          <a:p>
            <a:pPr marL="64008" indent="0">
              <a:buNone/>
            </a:pPr>
            <a:r>
              <a:rPr lang="en-CA" dirty="0" smtClean="0"/>
              <a:t>With a partner, discuss some of these pros and cons.</a:t>
            </a:r>
            <a:endParaRPr lang="en-CA" dirty="0"/>
          </a:p>
        </p:txBody>
      </p:sp>
    </p:spTree>
    <p:extLst>
      <p:ext uri="{BB962C8B-B14F-4D97-AF65-F5344CB8AC3E}">
        <p14:creationId xmlns:p14="http://schemas.microsoft.com/office/powerpoint/2010/main" val="2488266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Cyber-bullying</a:t>
            </a:r>
            <a:endParaRPr lang="en-CA" dirty="0"/>
          </a:p>
        </p:txBody>
      </p:sp>
      <p:sp>
        <p:nvSpPr>
          <p:cNvPr id="3" name="Content Placeholder 2"/>
          <p:cNvSpPr>
            <a:spLocks noGrp="1"/>
          </p:cNvSpPr>
          <p:nvPr>
            <p:ph idx="1"/>
          </p:nvPr>
        </p:nvSpPr>
        <p:spPr/>
        <p:txBody>
          <a:bodyPr>
            <a:normAutofit lnSpcReduction="10000"/>
          </a:bodyPr>
          <a:lstStyle/>
          <a:p>
            <a:r>
              <a:rPr lang="en-CA" dirty="0" smtClean="0"/>
              <a:t>It is a relatively new issue with teenagers posting all of their personal business online such as relationships, pictures, comments and statuses. </a:t>
            </a:r>
          </a:p>
          <a:p>
            <a:endParaRPr lang="en-CA" dirty="0"/>
          </a:p>
          <a:p>
            <a:r>
              <a:rPr lang="en-CA" dirty="0" smtClean="0"/>
              <a:t> Having this direct access to people, this opens a door for bullies</a:t>
            </a:r>
          </a:p>
          <a:p>
            <a:endParaRPr lang="en-CA" dirty="0"/>
          </a:p>
          <a:p>
            <a:r>
              <a:rPr lang="en-CA" dirty="0" smtClean="0"/>
              <a:t>As we know, this is a major issue that is rising in North America and the world.</a:t>
            </a:r>
            <a:endParaRPr lang="en-CA" dirty="0"/>
          </a:p>
        </p:txBody>
      </p:sp>
    </p:spTree>
    <p:extLst>
      <p:ext uri="{BB962C8B-B14F-4D97-AF65-F5344CB8AC3E}">
        <p14:creationId xmlns:p14="http://schemas.microsoft.com/office/powerpoint/2010/main" val="2284415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721346"/>
          </a:xfrm>
        </p:spPr>
        <p:txBody>
          <a:bodyPr>
            <a:normAutofit fontScale="90000"/>
          </a:bodyPr>
          <a:lstStyle/>
          <a:p>
            <a:r>
              <a:rPr lang="en-CA" dirty="0" smtClean="0"/>
              <a:t>What are some cyber-bullying stories you have seen in the media?</a:t>
            </a:r>
            <a:endParaRPr lang="en-CA" dirty="0"/>
          </a:p>
        </p:txBody>
      </p:sp>
      <p:sp>
        <p:nvSpPr>
          <p:cNvPr id="3" name="Content Placeholder 2"/>
          <p:cNvSpPr>
            <a:spLocks noGrp="1"/>
          </p:cNvSpPr>
          <p:nvPr>
            <p:ph idx="1"/>
          </p:nvPr>
        </p:nvSpPr>
        <p:spPr>
          <a:xfrm>
            <a:off x="457200" y="2420888"/>
            <a:ext cx="8229600" cy="4033920"/>
          </a:xfrm>
        </p:spPr>
        <p:txBody>
          <a:bodyPr/>
          <a:lstStyle/>
          <a:p>
            <a:r>
              <a:rPr lang="en-CA" dirty="0" smtClean="0"/>
              <a:t>Hannah Smith</a:t>
            </a:r>
          </a:p>
          <a:p>
            <a:pPr marL="64008" indent="0">
              <a:buNone/>
            </a:pPr>
            <a:r>
              <a:rPr lang="en-CA" dirty="0" smtClean="0"/>
              <a:t>     14 years old</a:t>
            </a:r>
          </a:p>
          <a:p>
            <a:pPr marL="64008" indent="0">
              <a:buNone/>
            </a:pPr>
            <a:endParaRPr lang="en-CA" dirty="0"/>
          </a:p>
          <a:p>
            <a:pPr marL="64008" indent="0">
              <a:buNone/>
            </a:pPr>
            <a:endParaRPr lang="en-CA" dirty="0" smtClean="0"/>
          </a:p>
          <a:p>
            <a:pPr marL="64008" indent="0">
              <a:buNone/>
            </a:pPr>
            <a:r>
              <a:rPr lang="en-CA" dirty="0" smtClean="0"/>
              <a:t>Amanda Todd</a:t>
            </a:r>
          </a:p>
          <a:p>
            <a:pPr marL="64008" indent="0">
              <a:buNone/>
            </a:pPr>
            <a:r>
              <a:rPr lang="en-CA" dirty="0" smtClean="0"/>
              <a:t>   15 years old</a:t>
            </a:r>
          </a:p>
          <a:p>
            <a:pPr marL="64008" indent="0">
              <a:buNone/>
            </a:pPr>
            <a:endParaRPr lang="en-CA" dirty="0"/>
          </a:p>
          <a:p>
            <a:pPr marL="64008" indent="0">
              <a:buNone/>
            </a:pP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69" y="1988840"/>
            <a:ext cx="2701619" cy="180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77072"/>
            <a:ext cx="23050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822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Amada Todd</a:t>
            </a:r>
            <a:endParaRPr lang="en-CA" dirty="0"/>
          </a:p>
        </p:txBody>
      </p:sp>
      <p:sp>
        <p:nvSpPr>
          <p:cNvPr id="3" name="Content Placeholder 2"/>
          <p:cNvSpPr>
            <a:spLocks noGrp="1"/>
          </p:cNvSpPr>
          <p:nvPr>
            <p:ph idx="1"/>
          </p:nvPr>
        </p:nvSpPr>
        <p:spPr/>
        <p:txBody>
          <a:bodyPr/>
          <a:lstStyle/>
          <a:p>
            <a:pPr marL="64008" indent="0">
              <a:buNone/>
            </a:pPr>
            <a:r>
              <a:rPr lang="en-CA" dirty="0" smtClean="0"/>
              <a:t>Amanda Todd was a 15 year old teenager who was a victim of relentless bullying.</a:t>
            </a:r>
          </a:p>
          <a:p>
            <a:pPr marL="64008" indent="0">
              <a:buNone/>
            </a:pPr>
            <a:endParaRPr lang="en-CA" dirty="0"/>
          </a:p>
          <a:p>
            <a:pPr marL="64008" indent="0">
              <a:buNone/>
            </a:pPr>
            <a:r>
              <a:rPr lang="en-CA" dirty="0" smtClean="0"/>
              <a:t>Here is her story…</a:t>
            </a:r>
          </a:p>
          <a:p>
            <a:pPr marL="64008" indent="0">
              <a:buNone/>
            </a:pPr>
            <a:endParaRPr lang="en-CA" dirty="0"/>
          </a:p>
          <a:p>
            <a:pPr marL="64008" indent="0">
              <a:buNone/>
            </a:pPr>
            <a:r>
              <a:rPr lang="en-CA" dirty="0">
                <a:hlinkClick r:id="rId2"/>
              </a:rPr>
              <a:t>http://</a:t>
            </a:r>
            <a:r>
              <a:rPr lang="en-CA" dirty="0" smtClean="0">
                <a:hlinkClick r:id="rId2"/>
              </a:rPr>
              <a:t>www.youtube.com/watch?v=vOHXGNx-E7E</a:t>
            </a:r>
            <a:r>
              <a:rPr lang="en-CA" dirty="0" smtClean="0"/>
              <a:t> </a:t>
            </a:r>
            <a:endParaRPr lang="en-CA" dirty="0"/>
          </a:p>
        </p:txBody>
      </p:sp>
    </p:spTree>
    <p:extLst>
      <p:ext uri="{BB962C8B-B14F-4D97-AF65-F5344CB8AC3E}">
        <p14:creationId xmlns:p14="http://schemas.microsoft.com/office/powerpoint/2010/main" val="2768804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Suicide among Teens</a:t>
            </a:r>
            <a:endParaRPr lang="en-CA" dirty="0"/>
          </a:p>
        </p:txBody>
      </p:sp>
      <p:sp>
        <p:nvSpPr>
          <p:cNvPr id="3" name="Content Placeholder 2"/>
          <p:cNvSpPr>
            <a:spLocks noGrp="1"/>
          </p:cNvSpPr>
          <p:nvPr>
            <p:ph idx="1"/>
          </p:nvPr>
        </p:nvSpPr>
        <p:spPr/>
        <p:txBody>
          <a:bodyPr/>
          <a:lstStyle/>
          <a:p>
            <a:r>
              <a:rPr lang="en-CA" dirty="0" smtClean="0"/>
              <a:t>Teen suicide and attempts have increase over the years. Sociologist believe this increase is due to social relationships.</a:t>
            </a:r>
          </a:p>
          <a:p>
            <a:endParaRPr lang="en-CA" dirty="0"/>
          </a:p>
          <a:p>
            <a:r>
              <a:rPr lang="en-CA" dirty="0" smtClean="0"/>
              <a:t>Through history many sociologist have studied suicide; Emile Durkheim being a prominent researcher.</a:t>
            </a:r>
            <a:endParaRPr lang="en-CA" dirty="0"/>
          </a:p>
        </p:txBody>
      </p:sp>
    </p:spTree>
    <p:extLst>
      <p:ext uri="{BB962C8B-B14F-4D97-AF65-F5344CB8AC3E}">
        <p14:creationId xmlns:p14="http://schemas.microsoft.com/office/powerpoint/2010/main" val="2600190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Current Social Issues</a:t>
            </a:r>
            <a:endParaRPr lang="en-CA" dirty="0"/>
          </a:p>
        </p:txBody>
      </p:sp>
      <p:sp>
        <p:nvSpPr>
          <p:cNvPr id="3" name="Content Placeholder 2"/>
          <p:cNvSpPr>
            <a:spLocks noGrp="1"/>
          </p:cNvSpPr>
          <p:nvPr>
            <p:ph idx="1"/>
          </p:nvPr>
        </p:nvSpPr>
        <p:spPr/>
        <p:txBody>
          <a:bodyPr/>
          <a:lstStyle/>
          <a:p>
            <a:pPr marL="64008" indent="0">
              <a:buNone/>
            </a:pPr>
            <a:r>
              <a:rPr lang="en-CA" dirty="0" smtClean="0"/>
              <a:t>Toronto District School Board has just created a program to help students and teachers become more aware of mental health within their schools.</a:t>
            </a:r>
          </a:p>
          <a:p>
            <a:pPr marL="64008" indent="0">
              <a:buNone/>
            </a:pPr>
            <a:endParaRPr lang="en-CA" dirty="0"/>
          </a:p>
          <a:p>
            <a:pPr marL="64008" indent="0">
              <a:buNone/>
            </a:pPr>
            <a:r>
              <a:rPr lang="en-CA" dirty="0" smtClean="0"/>
              <a:t>Director, Donna </a:t>
            </a:r>
            <a:r>
              <a:rPr lang="en-CA" dirty="0" err="1" smtClean="0"/>
              <a:t>Quan</a:t>
            </a:r>
            <a:r>
              <a:rPr lang="en-CA" dirty="0" smtClean="0"/>
              <a:t> states,</a:t>
            </a:r>
          </a:p>
          <a:p>
            <a:pPr marL="64008" indent="0">
              <a:buNone/>
            </a:pPr>
            <a:r>
              <a:rPr lang="en-CA" dirty="0" smtClean="0"/>
              <a:t>“In 2013, there was a reported 700 suicide attempt among adolescent and teen groups in the TDSB alone”.</a:t>
            </a:r>
          </a:p>
        </p:txBody>
      </p:sp>
    </p:spTree>
    <p:extLst>
      <p:ext uri="{BB962C8B-B14F-4D97-AF65-F5344CB8AC3E}">
        <p14:creationId xmlns:p14="http://schemas.microsoft.com/office/powerpoint/2010/main" val="2343478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399032"/>
          </a:xfrm>
        </p:spPr>
        <p:txBody>
          <a:bodyPr>
            <a:noAutofit/>
          </a:bodyPr>
          <a:lstStyle/>
          <a:p>
            <a:r>
              <a:rPr lang="en-CA" sz="3200" dirty="0" smtClean="0"/>
              <a:t>What can be done? Is bullying getting all the attention and the victims are left without support and attention?</a:t>
            </a:r>
            <a:endParaRPr lang="en-CA" sz="3200" dirty="0"/>
          </a:p>
        </p:txBody>
      </p:sp>
      <p:sp>
        <p:nvSpPr>
          <p:cNvPr id="3" name="Content Placeholder 2"/>
          <p:cNvSpPr>
            <a:spLocks noGrp="1"/>
          </p:cNvSpPr>
          <p:nvPr>
            <p:ph idx="1"/>
          </p:nvPr>
        </p:nvSpPr>
        <p:spPr>
          <a:xfrm>
            <a:off x="467544" y="2996952"/>
            <a:ext cx="8229600" cy="3745888"/>
          </a:xfrm>
        </p:spPr>
        <p:txBody>
          <a:bodyPr>
            <a:normAutofit lnSpcReduction="10000"/>
          </a:bodyPr>
          <a:lstStyle/>
          <a:p>
            <a:pPr marL="64008" indent="0">
              <a:buNone/>
            </a:pPr>
            <a:r>
              <a:rPr lang="en-CA" sz="2400" dirty="0" smtClean="0"/>
              <a:t>In a small group discuss ways which cyber-bullying can be eliminated.</a:t>
            </a:r>
          </a:p>
          <a:p>
            <a:pPr marL="64008" indent="0">
              <a:buNone/>
            </a:pPr>
            <a:r>
              <a:rPr lang="en-CA" sz="2400" dirty="0" smtClean="0"/>
              <a:t>What can each of the below institutions do to work toward a solution.</a:t>
            </a:r>
            <a:endParaRPr lang="en-CA" sz="2400" dirty="0"/>
          </a:p>
          <a:p>
            <a:pPr marL="64008" indent="0" algn="ctr">
              <a:buNone/>
            </a:pPr>
            <a:r>
              <a:rPr lang="en-CA" sz="2400" dirty="0" smtClean="0"/>
              <a:t>social media</a:t>
            </a:r>
          </a:p>
          <a:p>
            <a:pPr marL="64008" indent="0" algn="ctr">
              <a:buNone/>
            </a:pPr>
            <a:r>
              <a:rPr lang="en-CA" sz="2400" dirty="0" smtClean="0"/>
              <a:t>political system</a:t>
            </a:r>
          </a:p>
          <a:p>
            <a:pPr marL="64008" indent="0" algn="ctr">
              <a:buNone/>
            </a:pPr>
            <a:r>
              <a:rPr lang="en-CA" sz="2400" dirty="0" smtClean="0"/>
              <a:t>Legal system</a:t>
            </a:r>
          </a:p>
          <a:p>
            <a:pPr marL="64008" indent="0" algn="ctr">
              <a:buNone/>
            </a:pPr>
            <a:r>
              <a:rPr lang="en-CA" sz="2400" dirty="0" smtClean="0"/>
              <a:t>parents</a:t>
            </a:r>
          </a:p>
          <a:p>
            <a:pPr marL="64008" indent="0" algn="ctr">
              <a:buNone/>
            </a:pPr>
            <a:r>
              <a:rPr lang="en-CA" sz="2400" dirty="0" smtClean="0"/>
              <a:t>education system</a:t>
            </a:r>
            <a:endParaRPr lang="en-CA" sz="2400" dirty="0"/>
          </a:p>
        </p:txBody>
      </p:sp>
    </p:spTree>
    <p:extLst>
      <p:ext uri="{BB962C8B-B14F-4D97-AF65-F5344CB8AC3E}">
        <p14:creationId xmlns:p14="http://schemas.microsoft.com/office/powerpoint/2010/main" val="1237605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What can we take from this lesson?</a:t>
            </a:r>
          </a:p>
          <a:p>
            <a:r>
              <a:rPr lang="en-CA" dirty="0" smtClean="0"/>
              <a:t>Bigger ideas?</a:t>
            </a:r>
          </a:p>
          <a:p>
            <a:r>
              <a:rPr lang="en-CA" smtClean="0"/>
              <a:t>What can we do?</a:t>
            </a:r>
            <a:endParaRPr lang="en-CA"/>
          </a:p>
        </p:txBody>
      </p:sp>
    </p:spTree>
    <p:extLst>
      <p:ext uri="{BB962C8B-B14F-4D97-AF65-F5344CB8AC3E}">
        <p14:creationId xmlns:p14="http://schemas.microsoft.com/office/powerpoint/2010/main" val="235610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0"/>
            <a:ext cx="4644008" cy="68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4"/>
          <p:cNvSpPr>
            <a:spLocks noGrp="1"/>
          </p:cNvSpPr>
          <p:nvPr>
            <p:ph type="title"/>
          </p:nvPr>
        </p:nvSpPr>
        <p:spPr>
          <a:xfrm>
            <a:off x="457200" y="267494"/>
            <a:ext cx="8229600" cy="209178"/>
          </a:xfrm>
        </p:spPr>
        <p:txBody>
          <a:bodyPr>
            <a:normAutofit fontScale="90000"/>
          </a:bodyPr>
          <a:lstStyle/>
          <a:p>
            <a:endParaRPr lang="en-CA" dirty="0"/>
          </a:p>
        </p:txBody>
      </p:sp>
      <p:sp>
        <p:nvSpPr>
          <p:cNvPr id="16" name="Content Placeholder 15"/>
          <p:cNvSpPr>
            <a:spLocks noGrp="1"/>
          </p:cNvSpPr>
          <p:nvPr>
            <p:ph sz="half" idx="1"/>
          </p:nvPr>
        </p:nvSpPr>
        <p:spPr>
          <a:xfrm>
            <a:off x="457200" y="620689"/>
            <a:ext cx="4038600" cy="5627712"/>
          </a:xfrm>
        </p:spPr>
        <p:txBody>
          <a:bodyPr>
            <a:normAutofit lnSpcReduction="10000"/>
          </a:bodyPr>
          <a:lstStyle/>
          <a:p>
            <a:r>
              <a:rPr lang="en-CA" sz="2800" dirty="0"/>
              <a:t>In many cultures, children enter adulthood without much assistance and the transition is usually harsh and abrupt.</a:t>
            </a:r>
          </a:p>
          <a:p>
            <a:endParaRPr lang="en-CA" sz="2800" dirty="0"/>
          </a:p>
          <a:p>
            <a:r>
              <a:rPr lang="en-CA" sz="2800" dirty="0"/>
              <a:t>Going through a smooth transition with a lot of time to waste is not often heard of. </a:t>
            </a:r>
          </a:p>
          <a:p>
            <a:endParaRPr lang="en-CA" sz="2800" dirty="0"/>
          </a:p>
          <a:p>
            <a:endParaRPr lang="en-CA" dirty="0"/>
          </a:p>
        </p:txBody>
      </p:sp>
      <p:sp>
        <p:nvSpPr>
          <p:cNvPr id="17" name="Content Placeholder 16"/>
          <p:cNvSpPr>
            <a:spLocks noGrp="1"/>
          </p:cNvSpPr>
          <p:nvPr>
            <p:ph sz="half" idx="2"/>
          </p:nvPr>
        </p:nvSpPr>
        <p:spPr/>
        <p:txBody>
          <a:bodyPr>
            <a:normAutofit lnSpcReduction="10000"/>
          </a:bodyPr>
          <a:lstStyle/>
          <a:p>
            <a:pPr marL="64008" indent="0">
              <a:buNone/>
            </a:pPr>
            <a:endParaRPr lang="en-CA" dirty="0"/>
          </a:p>
        </p:txBody>
      </p:sp>
    </p:spTree>
    <p:extLst>
      <p:ext uri="{BB962C8B-B14F-4D97-AF65-F5344CB8AC3E}">
        <p14:creationId xmlns:p14="http://schemas.microsoft.com/office/powerpoint/2010/main" val="1766958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01266"/>
          </a:xfrm>
        </p:spPr>
        <p:txBody>
          <a:bodyPr/>
          <a:lstStyle/>
          <a:p>
            <a:r>
              <a:rPr lang="en-CA" dirty="0" smtClean="0"/>
              <a:t>History of Child Labour </a:t>
            </a:r>
            <a:endParaRPr lang="en-CA" dirty="0"/>
          </a:p>
        </p:txBody>
      </p:sp>
      <p:sp>
        <p:nvSpPr>
          <p:cNvPr id="3" name="Content Placeholder 2"/>
          <p:cNvSpPr>
            <a:spLocks noGrp="1"/>
          </p:cNvSpPr>
          <p:nvPr>
            <p:ph idx="1"/>
          </p:nvPr>
        </p:nvSpPr>
        <p:spPr>
          <a:xfrm>
            <a:off x="457200" y="1052736"/>
            <a:ext cx="8229600" cy="5402072"/>
          </a:xfrm>
        </p:spPr>
        <p:txBody>
          <a:bodyPr>
            <a:normAutofit lnSpcReduction="10000"/>
          </a:bodyPr>
          <a:lstStyle/>
          <a:p>
            <a:pPr lvl="0"/>
            <a:r>
              <a:rPr lang="en-CA" dirty="0"/>
              <a:t>From 1750- 1860, children as young as 11 were responsible for bringing in income from the factories and manufacturing plants.</a:t>
            </a:r>
          </a:p>
          <a:p>
            <a:pPr marL="0" lvl="0" indent="0">
              <a:buNone/>
            </a:pPr>
            <a:endParaRPr lang="en-CA" dirty="0"/>
          </a:p>
          <a:p>
            <a:pPr lvl="0"/>
            <a:r>
              <a:rPr lang="en-CA" dirty="0"/>
              <a:t>By1860 there was no need for  children to work on farms thus compulsory education for children age 14 and under was implemented in 1871 in Ontario </a:t>
            </a:r>
          </a:p>
          <a:p>
            <a:pPr lvl="0"/>
            <a:endParaRPr lang="en-CA" dirty="0"/>
          </a:p>
          <a:p>
            <a:pPr lvl="0"/>
            <a:r>
              <a:rPr lang="en-CA" dirty="0"/>
              <a:t>Child labour laws passed in 1880 </a:t>
            </a:r>
          </a:p>
          <a:p>
            <a:endParaRPr lang="en-CA" dirty="0"/>
          </a:p>
        </p:txBody>
      </p:sp>
    </p:spTree>
    <p:extLst>
      <p:ext uri="{BB962C8B-B14F-4D97-AF65-F5344CB8AC3E}">
        <p14:creationId xmlns:p14="http://schemas.microsoft.com/office/powerpoint/2010/main" val="236102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548" y="248"/>
            <a:ext cx="4544452" cy="299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 y="2968171"/>
            <a:ext cx="4945360" cy="388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121" y="3017348"/>
            <a:ext cx="4190189" cy="3840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4" y="6130"/>
            <a:ext cx="4625182" cy="298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03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 Stanley Hall</a:t>
            </a:r>
            <a:endParaRPr lang="en-CA" dirty="0"/>
          </a:p>
        </p:txBody>
      </p:sp>
      <p:sp>
        <p:nvSpPr>
          <p:cNvPr id="3" name="Content Placeholder 2"/>
          <p:cNvSpPr>
            <a:spLocks noGrp="1"/>
          </p:cNvSpPr>
          <p:nvPr>
            <p:ph idx="1"/>
          </p:nvPr>
        </p:nvSpPr>
        <p:spPr/>
        <p:txBody>
          <a:bodyPr/>
          <a:lstStyle/>
          <a:p>
            <a:r>
              <a:rPr lang="en-CA" dirty="0" smtClean="0"/>
              <a:t>Psychologist G. Stanley Hall</a:t>
            </a:r>
          </a:p>
          <a:p>
            <a:r>
              <a:rPr lang="en-CA" dirty="0" smtClean="0"/>
              <a:t> (1844-1924) was very popular for his study on adolescence. </a:t>
            </a:r>
          </a:p>
          <a:p>
            <a:endParaRPr lang="en-CA" dirty="0"/>
          </a:p>
          <a:p>
            <a:r>
              <a:rPr lang="en-CA" dirty="0" smtClean="0"/>
              <a:t>His research was beneficial when the laws began moving from adolescence working outside the home to children staying home and developing at a slower rate.</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306294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335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352928" cy="6494085"/>
          </a:xfrm>
          <a:prstGeom prst="rect">
            <a:avLst/>
          </a:prstGeom>
          <a:noFill/>
        </p:spPr>
        <p:txBody>
          <a:bodyPr wrap="square" rtlCol="0">
            <a:spAutoFit/>
          </a:bodyPr>
          <a:lstStyle/>
          <a:p>
            <a:r>
              <a:rPr lang="en-CA" sz="3200" dirty="0" smtClean="0"/>
              <a:t>With G. Stanley Hall’s contribution to the transition of the adolescent years, children now had the opportunity to transition at a much slower rate while developing and socializing.</a:t>
            </a:r>
          </a:p>
          <a:p>
            <a:endParaRPr lang="en-CA" sz="3200" dirty="0"/>
          </a:p>
          <a:p>
            <a:r>
              <a:rPr lang="en-CA" sz="3200" dirty="0" smtClean="0"/>
              <a:t>This also gave children more time to mature and assume their positions and responsibilities in the adult world. </a:t>
            </a:r>
          </a:p>
          <a:p>
            <a:endParaRPr lang="en-CA" sz="3200" dirty="0"/>
          </a:p>
          <a:p>
            <a:r>
              <a:rPr lang="en-CA" sz="3200" dirty="0" smtClean="0"/>
              <a:t>Do you believe this was a good shift?</a:t>
            </a:r>
          </a:p>
          <a:p>
            <a:r>
              <a:rPr lang="en-CA" sz="3200" dirty="0" smtClean="0"/>
              <a:t>Do you believe children are coddled too much in todays society?</a:t>
            </a:r>
            <a:endParaRPr lang="en-CA" sz="3200" dirty="0"/>
          </a:p>
        </p:txBody>
      </p:sp>
    </p:spTree>
    <p:extLst>
      <p:ext uri="{BB962C8B-B14F-4D97-AF65-F5344CB8AC3E}">
        <p14:creationId xmlns:p14="http://schemas.microsoft.com/office/powerpoint/2010/main" val="180166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err="1" smtClean="0"/>
              <a:t>Elkind’s</a:t>
            </a:r>
            <a:r>
              <a:rPr lang="en-CA" dirty="0" smtClean="0"/>
              <a:t> Theory of Adolescent Egocentrism</a:t>
            </a: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David </a:t>
            </a:r>
            <a:r>
              <a:rPr lang="en-CA" dirty="0" err="1" smtClean="0"/>
              <a:t>Elkind</a:t>
            </a:r>
            <a:r>
              <a:rPr lang="en-CA" dirty="0" smtClean="0"/>
              <a:t> (1931- )is a psychologist looking at the socialization and behaviour of adolescence. </a:t>
            </a:r>
          </a:p>
          <a:p>
            <a:endParaRPr lang="en-CA" dirty="0"/>
          </a:p>
          <a:p>
            <a:r>
              <a:rPr lang="en-CA" dirty="0" smtClean="0"/>
              <a:t>According to </a:t>
            </a:r>
            <a:r>
              <a:rPr lang="en-CA" dirty="0" err="1" smtClean="0"/>
              <a:t>Elkind</a:t>
            </a:r>
            <a:r>
              <a:rPr lang="en-CA" dirty="0" smtClean="0"/>
              <a:t>, the primary feature of this stage is the immaturity level and thinking process. </a:t>
            </a:r>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052736"/>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527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10425</TotalTime>
  <Words>1640</Words>
  <Application>Microsoft Office PowerPoint</Application>
  <PresentationFormat>On-screen Show (4:3)</PresentationFormat>
  <Paragraphs>209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Verve</vt:lpstr>
      <vt:lpstr>Unit 2: Challenge and Change</vt:lpstr>
      <vt:lpstr>Views of Adolescence: Socialization and Development</vt:lpstr>
      <vt:lpstr>Origins of Adolescence</vt:lpstr>
      <vt:lpstr>PowerPoint Presentation</vt:lpstr>
      <vt:lpstr>History of Child Labour </vt:lpstr>
      <vt:lpstr>PowerPoint Presentation</vt:lpstr>
      <vt:lpstr>G. Stanley Hall</vt:lpstr>
      <vt:lpstr>PowerPoint Presentation</vt:lpstr>
      <vt:lpstr>Elkind’s Theory of Adolescent Egocentrism</vt:lpstr>
      <vt:lpstr>Elkind’s Findings:</vt:lpstr>
      <vt:lpstr>PowerPoint Presentation</vt:lpstr>
      <vt:lpstr>PowerPoint Presentation</vt:lpstr>
      <vt:lpstr>PowerPoint Presentation</vt:lpstr>
      <vt:lpstr>Socialization</vt:lpstr>
      <vt:lpstr>Primary and Secondary Agents of Socialization</vt:lpstr>
      <vt:lpstr>The Growing Influence of Social Groups</vt:lpstr>
      <vt:lpstr>Allison Davis and Socialized Anxiety </vt:lpstr>
      <vt:lpstr>Strauss-Howe Generational Theory</vt:lpstr>
      <vt:lpstr>Generation   Characteristics</vt:lpstr>
      <vt:lpstr>Generational Replacement</vt:lpstr>
      <vt:lpstr>Growing Trends and Challenges for Adolescents and Their Families. </vt:lpstr>
      <vt:lpstr>Studying Growing Trends</vt:lpstr>
      <vt:lpstr>Socializing Trends and Challenges </vt:lpstr>
      <vt:lpstr>The Emergence of Canadian Teens</vt:lpstr>
      <vt:lpstr>PowerPoint Presentation</vt:lpstr>
      <vt:lpstr>PowerPoint Presentation</vt:lpstr>
      <vt:lpstr>Sexualizing of Children</vt:lpstr>
      <vt:lpstr>Social Issues</vt:lpstr>
      <vt:lpstr>Challenges to Social Relationships in Adolescence </vt:lpstr>
      <vt:lpstr>Discussion (15 minutes)</vt:lpstr>
      <vt:lpstr>Adolescents and Technology</vt:lpstr>
      <vt:lpstr>Cyber-bullying</vt:lpstr>
      <vt:lpstr>What are some cyber-bullying stories you have seen in the media?</vt:lpstr>
      <vt:lpstr>Amada Todd</vt:lpstr>
      <vt:lpstr>Suicide among Teens</vt:lpstr>
      <vt:lpstr>Current Social Issues</vt:lpstr>
      <vt:lpstr>What can be done? Is bullying getting all the attention and the victims are left without support and attention?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dc:creator>
  <cp:lastModifiedBy>Ferguson, Katie</cp:lastModifiedBy>
  <cp:revision>47</cp:revision>
  <cp:lastPrinted>2015-07-15T12:00:25Z</cp:lastPrinted>
  <dcterms:created xsi:type="dcterms:W3CDTF">2014-02-05T02:36:09Z</dcterms:created>
  <dcterms:modified xsi:type="dcterms:W3CDTF">2015-07-17T12:03:00Z</dcterms:modified>
</cp:coreProperties>
</file>