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325" r:id="rId2"/>
    <p:sldId id="336" r:id="rId3"/>
    <p:sldId id="337" r:id="rId4"/>
    <p:sldId id="338" r:id="rId5"/>
    <p:sldId id="326" r:id="rId6"/>
    <p:sldId id="327" r:id="rId7"/>
    <p:sldId id="328" r:id="rId8"/>
    <p:sldId id="343" r:id="rId9"/>
    <p:sldId id="344" r:id="rId10"/>
    <p:sldId id="329" r:id="rId11"/>
    <p:sldId id="330" r:id="rId12"/>
    <p:sldId id="331" r:id="rId13"/>
    <p:sldId id="321" r:id="rId14"/>
    <p:sldId id="342" r:id="rId15"/>
    <p:sldId id="264" r:id="rId16"/>
    <p:sldId id="270" r:id="rId17"/>
    <p:sldId id="265" r:id="rId18"/>
    <p:sldId id="267" r:id="rId19"/>
    <p:sldId id="271" r:id="rId20"/>
    <p:sldId id="266" r:id="rId21"/>
    <p:sldId id="334" r:id="rId22"/>
    <p:sldId id="322" r:id="rId23"/>
    <p:sldId id="346" r:id="rId24"/>
    <p:sldId id="315" r:id="rId25"/>
    <p:sldId id="316" r:id="rId26"/>
    <p:sldId id="347" r:id="rId27"/>
    <p:sldId id="317" r:id="rId28"/>
    <p:sldId id="348" r:id="rId29"/>
    <p:sldId id="349" r:id="rId30"/>
    <p:sldId id="318" r:id="rId31"/>
    <p:sldId id="350" r:id="rId32"/>
    <p:sldId id="351" r:id="rId33"/>
    <p:sldId id="352" r:id="rId34"/>
    <p:sldId id="319" r:id="rId35"/>
    <p:sldId id="320" r:id="rId36"/>
    <p:sldId id="356" r:id="rId37"/>
    <p:sldId id="357" r:id="rId38"/>
    <p:sldId id="358" r:id="rId39"/>
    <p:sldId id="359" r:id="rId40"/>
    <p:sldId id="354" r:id="rId41"/>
    <p:sldId id="353" r:id="rId42"/>
    <p:sldId id="355" r:id="rId43"/>
    <p:sldId id="360" r:id="rId44"/>
    <p:sldId id="361" r:id="rId45"/>
    <p:sldId id="345" r:id="rId46"/>
    <p:sldId id="362" r:id="rId47"/>
    <p:sldId id="290" r:id="rId48"/>
    <p:sldId id="289" r:id="rId49"/>
    <p:sldId id="278" r:id="rId50"/>
    <p:sldId id="279" r:id="rId51"/>
    <p:sldId id="281" r:id="rId52"/>
    <p:sldId id="280" r:id="rId53"/>
    <p:sldId id="282" r:id="rId54"/>
    <p:sldId id="284" r:id="rId55"/>
    <p:sldId id="272" r:id="rId56"/>
    <p:sldId id="277" r:id="rId57"/>
    <p:sldId id="283" r:id="rId58"/>
    <p:sldId id="275" r:id="rId59"/>
    <p:sldId id="273" r:id="rId60"/>
    <p:sldId id="286" r:id="rId61"/>
    <p:sldId id="288" r:id="rId62"/>
    <p:sldId id="291" r:id="rId63"/>
    <p:sldId id="287" r:id="rId64"/>
    <p:sldId id="306" r:id="rId65"/>
    <p:sldId id="292" r:id="rId66"/>
    <p:sldId id="293" r:id="rId67"/>
    <p:sldId id="294" r:id="rId68"/>
    <p:sldId id="303" r:id="rId69"/>
    <p:sldId id="295" r:id="rId70"/>
    <p:sldId id="296" r:id="rId71"/>
    <p:sldId id="297" r:id="rId72"/>
    <p:sldId id="298" r:id="rId73"/>
    <p:sldId id="299" r:id="rId74"/>
    <p:sldId id="302" r:id="rId75"/>
    <p:sldId id="300" r:id="rId76"/>
    <p:sldId id="301" r:id="rId77"/>
    <p:sldId id="304" r:id="rId78"/>
    <p:sldId id="308" r:id="rId79"/>
    <p:sldId id="309" r:id="rId80"/>
    <p:sldId id="363" r:id="rId81"/>
    <p:sldId id="311" r:id="rId82"/>
    <p:sldId id="305" r:id="rId83"/>
    <p:sldId id="310" r:id="rId84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F7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9615" autoAdjust="0"/>
  </p:normalViewPr>
  <p:slideViewPr>
    <p:cSldViewPr>
      <p:cViewPr>
        <p:scale>
          <a:sx n="60" d="100"/>
          <a:sy n="60" d="100"/>
        </p:scale>
        <p:origin x="-112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39" d="100"/>
          <a:sy n="39" d="100"/>
        </p:scale>
        <p:origin x="-2238" y="-120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79A16-6891-4AAC-AC88-7F1C26CBB84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E2089F5-F2DF-4F63-9E81-1D6AB6DBDDDC}">
      <dgm:prSet phldrT="[Text]"/>
      <dgm:spPr/>
      <dgm:t>
        <a:bodyPr/>
        <a:lstStyle/>
        <a:p>
          <a:r>
            <a:rPr lang="en-CA" dirty="0" smtClean="0"/>
            <a:t>Demography</a:t>
          </a:r>
          <a:endParaRPr lang="en-CA" dirty="0"/>
        </a:p>
      </dgm:t>
    </dgm:pt>
    <dgm:pt modelId="{94F6B66B-6269-456D-8A43-0997582A6BC5}" type="parTrans" cxnId="{FAC9B5A9-24FF-41CE-A796-CF547ACEB4FE}">
      <dgm:prSet/>
      <dgm:spPr/>
      <dgm:t>
        <a:bodyPr/>
        <a:lstStyle/>
        <a:p>
          <a:endParaRPr lang="en-CA"/>
        </a:p>
      </dgm:t>
    </dgm:pt>
    <dgm:pt modelId="{18A71BE7-68E4-4669-82D7-C7F5E1F7556B}" type="sibTrans" cxnId="{FAC9B5A9-24FF-41CE-A796-CF547ACEB4FE}">
      <dgm:prSet/>
      <dgm:spPr/>
      <dgm:t>
        <a:bodyPr/>
        <a:lstStyle/>
        <a:p>
          <a:endParaRPr lang="en-CA"/>
        </a:p>
      </dgm:t>
    </dgm:pt>
    <dgm:pt modelId="{885B1D97-DBD1-4D5B-BD84-75B6F8A7A28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6FF75"/>
        </a:solidFill>
        <a:ln>
          <a:solidFill>
            <a:srgbClr val="66FF33"/>
          </a:solidFill>
        </a:ln>
      </dgm:spPr>
      <dgm:t>
        <a:bodyPr/>
        <a:lstStyle/>
        <a:p>
          <a:r>
            <a:rPr lang="en-CA" sz="7200" dirty="0" smtClean="0"/>
            <a:t>P</a:t>
          </a:r>
          <a:endParaRPr lang="en-CA" sz="7200" dirty="0"/>
        </a:p>
      </dgm:t>
    </dgm:pt>
    <dgm:pt modelId="{A05BC554-2CE9-4F5F-90FD-786ACB38C8E2}" type="parTrans" cxnId="{18D887EB-313F-47D9-A413-8733D609756A}">
      <dgm:prSet/>
      <dgm:spPr/>
      <dgm:t>
        <a:bodyPr/>
        <a:lstStyle/>
        <a:p>
          <a:endParaRPr lang="en-CA"/>
        </a:p>
      </dgm:t>
    </dgm:pt>
    <dgm:pt modelId="{9F8EEA4E-2D88-487E-BE8B-310E9B8E82B3}" type="sibTrans" cxnId="{18D887EB-313F-47D9-A413-8733D609756A}">
      <dgm:prSet/>
      <dgm:spPr/>
      <dgm:t>
        <a:bodyPr/>
        <a:lstStyle/>
        <a:p>
          <a:endParaRPr lang="en-CA"/>
        </a:p>
      </dgm:t>
    </dgm:pt>
    <dgm:pt modelId="{F038C68F-0EA1-4772-B062-DB1445CFD4F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7200" dirty="0" smtClean="0"/>
            <a:t>S</a:t>
          </a:r>
          <a:endParaRPr lang="en-CA" sz="7200" dirty="0"/>
        </a:p>
      </dgm:t>
    </dgm:pt>
    <dgm:pt modelId="{CD203999-4DF2-4DBD-9F6D-8706D126AB3E}" type="parTrans" cxnId="{8D109A89-1029-43F1-BD76-ADC19F461C13}">
      <dgm:prSet/>
      <dgm:spPr/>
      <dgm:t>
        <a:bodyPr/>
        <a:lstStyle/>
        <a:p>
          <a:endParaRPr lang="en-CA"/>
        </a:p>
      </dgm:t>
    </dgm:pt>
    <dgm:pt modelId="{720D8FCB-DB35-4FB2-B623-7FE29CD41418}" type="sibTrans" cxnId="{8D109A89-1029-43F1-BD76-ADC19F461C13}">
      <dgm:prSet/>
      <dgm:spPr/>
      <dgm:t>
        <a:bodyPr/>
        <a:lstStyle/>
        <a:p>
          <a:endParaRPr lang="en-CA"/>
        </a:p>
      </dgm:t>
    </dgm:pt>
    <dgm:pt modelId="{0607E6FC-691D-44EE-ACC8-991659FCEAC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7200" dirty="0" smtClean="0"/>
            <a:t>A</a:t>
          </a:r>
          <a:endParaRPr lang="en-CA" sz="7200" dirty="0"/>
        </a:p>
      </dgm:t>
    </dgm:pt>
    <dgm:pt modelId="{D53E5B06-2AB3-4E60-A470-F96AC96C6C2D}" type="parTrans" cxnId="{10835100-009B-42D2-BF45-F0E8C32D1CF2}">
      <dgm:prSet/>
      <dgm:spPr/>
      <dgm:t>
        <a:bodyPr/>
        <a:lstStyle/>
        <a:p>
          <a:endParaRPr lang="en-CA"/>
        </a:p>
      </dgm:t>
    </dgm:pt>
    <dgm:pt modelId="{49D370CB-80D0-49A9-BC8A-F57FA07A16A2}" type="sibTrans" cxnId="{10835100-009B-42D2-BF45-F0E8C32D1CF2}">
      <dgm:prSet/>
      <dgm:spPr/>
      <dgm:t>
        <a:bodyPr/>
        <a:lstStyle/>
        <a:p>
          <a:endParaRPr lang="en-CA"/>
        </a:p>
      </dgm:t>
    </dgm:pt>
    <dgm:pt modelId="{DA981CCD-93CF-4D47-AD18-AF6D6061236D}" type="pres">
      <dgm:prSet presAssocID="{A1679A16-6891-4AAC-AC88-7F1C26CBB84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46C757D-BA3E-4DC2-BBBF-1B5F769EA896}" type="pres">
      <dgm:prSet presAssocID="{A1679A16-6891-4AAC-AC88-7F1C26CBB84A}" presName="radial" presStyleCnt="0">
        <dgm:presLayoutVars>
          <dgm:animLvl val="ctr"/>
        </dgm:presLayoutVars>
      </dgm:prSet>
      <dgm:spPr/>
    </dgm:pt>
    <dgm:pt modelId="{355CD27E-CE18-4319-9F15-FB8B804E6A2B}" type="pres">
      <dgm:prSet presAssocID="{4E2089F5-F2DF-4F63-9E81-1D6AB6DBDDDC}" presName="centerShape" presStyleLbl="vennNode1" presStyleIdx="0" presStyleCnt="4" custAng="0" custLinFactNeighborX="-1251" custLinFactNeighborY="-10125"/>
      <dgm:spPr/>
      <dgm:t>
        <a:bodyPr/>
        <a:lstStyle/>
        <a:p>
          <a:endParaRPr lang="en-CA"/>
        </a:p>
      </dgm:t>
    </dgm:pt>
    <dgm:pt modelId="{BD08B01E-45DB-4A01-9FE4-B7391489775D}" type="pres">
      <dgm:prSet presAssocID="{885B1D97-DBD1-4D5B-BD84-75B6F8A7A281}" presName="node" presStyleLbl="vennNode1" presStyleIdx="1" presStyleCnt="4" custRadScaleRad="84510" custRadScaleInc="-879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7C2DDD-E125-435D-B9BC-2122CB52588C}" type="pres">
      <dgm:prSet presAssocID="{F038C68F-0EA1-4772-B062-DB1445CFD4F8}" presName="node" presStyleLbl="vennNode1" presStyleIdx="2" presStyleCnt="4" custRadScaleRad="80157" custRadScaleInc="-847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577E1B-85CE-4E14-9FFA-399B36E157E1}" type="pres">
      <dgm:prSet presAssocID="{0607E6FC-691D-44EE-ACC8-991659FCEAC8}" presName="node" presStyleLbl="vennNode1" presStyleIdx="3" presStyleCnt="4" custRadScaleRad="94622" custRadScaleInc="10641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0835100-009B-42D2-BF45-F0E8C32D1CF2}" srcId="{4E2089F5-F2DF-4F63-9E81-1D6AB6DBDDDC}" destId="{0607E6FC-691D-44EE-ACC8-991659FCEAC8}" srcOrd="2" destOrd="0" parTransId="{D53E5B06-2AB3-4E60-A470-F96AC96C6C2D}" sibTransId="{49D370CB-80D0-49A9-BC8A-F57FA07A16A2}"/>
    <dgm:cxn modelId="{A3343A70-1CF6-46C4-B4A8-78DD42E69A04}" type="presOf" srcId="{4E2089F5-F2DF-4F63-9E81-1D6AB6DBDDDC}" destId="{355CD27E-CE18-4319-9F15-FB8B804E6A2B}" srcOrd="0" destOrd="0" presId="urn:microsoft.com/office/officeart/2005/8/layout/radial3"/>
    <dgm:cxn modelId="{8D109A89-1029-43F1-BD76-ADC19F461C13}" srcId="{4E2089F5-F2DF-4F63-9E81-1D6AB6DBDDDC}" destId="{F038C68F-0EA1-4772-B062-DB1445CFD4F8}" srcOrd="1" destOrd="0" parTransId="{CD203999-4DF2-4DBD-9F6D-8706D126AB3E}" sibTransId="{720D8FCB-DB35-4FB2-B623-7FE29CD41418}"/>
    <dgm:cxn modelId="{A450218D-148C-496C-A239-B009D5F73E33}" type="presOf" srcId="{0607E6FC-691D-44EE-ACC8-991659FCEAC8}" destId="{BC577E1B-85CE-4E14-9FFA-399B36E157E1}" srcOrd="0" destOrd="0" presId="urn:microsoft.com/office/officeart/2005/8/layout/radial3"/>
    <dgm:cxn modelId="{FAC9B5A9-24FF-41CE-A796-CF547ACEB4FE}" srcId="{A1679A16-6891-4AAC-AC88-7F1C26CBB84A}" destId="{4E2089F5-F2DF-4F63-9E81-1D6AB6DBDDDC}" srcOrd="0" destOrd="0" parTransId="{94F6B66B-6269-456D-8A43-0997582A6BC5}" sibTransId="{18A71BE7-68E4-4669-82D7-C7F5E1F7556B}"/>
    <dgm:cxn modelId="{2B1393C3-688B-445E-9766-406140463824}" type="presOf" srcId="{885B1D97-DBD1-4D5B-BD84-75B6F8A7A281}" destId="{BD08B01E-45DB-4A01-9FE4-B7391489775D}" srcOrd="0" destOrd="0" presId="urn:microsoft.com/office/officeart/2005/8/layout/radial3"/>
    <dgm:cxn modelId="{5D78B933-4F73-42F5-AADC-B1DE32A903DB}" type="presOf" srcId="{A1679A16-6891-4AAC-AC88-7F1C26CBB84A}" destId="{DA981CCD-93CF-4D47-AD18-AF6D6061236D}" srcOrd="0" destOrd="0" presId="urn:microsoft.com/office/officeart/2005/8/layout/radial3"/>
    <dgm:cxn modelId="{BA9D6CDB-A21A-4F3A-B61A-C1C2062357F5}" type="presOf" srcId="{F038C68F-0EA1-4772-B062-DB1445CFD4F8}" destId="{8F7C2DDD-E125-435D-B9BC-2122CB52588C}" srcOrd="0" destOrd="0" presId="urn:microsoft.com/office/officeart/2005/8/layout/radial3"/>
    <dgm:cxn modelId="{18D887EB-313F-47D9-A413-8733D609756A}" srcId="{4E2089F5-F2DF-4F63-9E81-1D6AB6DBDDDC}" destId="{885B1D97-DBD1-4D5B-BD84-75B6F8A7A281}" srcOrd="0" destOrd="0" parTransId="{A05BC554-2CE9-4F5F-90FD-786ACB38C8E2}" sibTransId="{9F8EEA4E-2D88-487E-BE8B-310E9B8E82B3}"/>
    <dgm:cxn modelId="{40851E53-8AEB-4B79-B2A2-B8537294D01B}" type="presParOf" srcId="{DA981CCD-93CF-4D47-AD18-AF6D6061236D}" destId="{546C757D-BA3E-4DC2-BBBF-1B5F769EA896}" srcOrd="0" destOrd="0" presId="urn:microsoft.com/office/officeart/2005/8/layout/radial3"/>
    <dgm:cxn modelId="{A932832E-2228-47C7-B702-96C4C5269FD7}" type="presParOf" srcId="{546C757D-BA3E-4DC2-BBBF-1B5F769EA896}" destId="{355CD27E-CE18-4319-9F15-FB8B804E6A2B}" srcOrd="0" destOrd="0" presId="urn:microsoft.com/office/officeart/2005/8/layout/radial3"/>
    <dgm:cxn modelId="{27202BAC-1723-4406-BD45-57E63E1AAE2F}" type="presParOf" srcId="{546C757D-BA3E-4DC2-BBBF-1B5F769EA896}" destId="{BD08B01E-45DB-4A01-9FE4-B7391489775D}" srcOrd="1" destOrd="0" presId="urn:microsoft.com/office/officeart/2005/8/layout/radial3"/>
    <dgm:cxn modelId="{38925728-9630-479D-A18B-6571BF9063DD}" type="presParOf" srcId="{546C757D-BA3E-4DC2-BBBF-1B5F769EA896}" destId="{8F7C2DDD-E125-435D-B9BC-2122CB52588C}" srcOrd="2" destOrd="0" presId="urn:microsoft.com/office/officeart/2005/8/layout/radial3"/>
    <dgm:cxn modelId="{2414F6F7-6BCA-4C1C-8FBA-1D8910F54118}" type="presParOf" srcId="{546C757D-BA3E-4DC2-BBBF-1B5F769EA896}" destId="{BC577E1B-85CE-4E14-9FFA-399B36E157E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D27E-CE18-4319-9F15-FB8B804E6A2B}">
      <dsp:nvSpPr>
        <dsp:cNvPr id="0" name=""/>
        <dsp:cNvSpPr/>
      </dsp:nvSpPr>
      <dsp:spPr>
        <a:xfrm>
          <a:off x="1658613" y="852055"/>
          <a:ext cx="2470487" cy="2470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 smtClean="0"/>
            <a:t>Demography</a:t>
          </a:r>
          <a:endParaRPr lang="en-CA" sz="2500" kern="1200" dirty="0"/>
        </a:p>
      </dsp:txBody>
      <dsp:txXfrm>
        <a:off x="2020407" y="1213849"/>
        <a:ext cx="1746899" cy="1746899"/>
      </dsp:txXfrm>
    </dsp:sp>
    <dsp:sp modelId="{BD08B01E-45DB-4A01-9FE4-B7391489775D}">
      <dsp:nvSpPr>
        <dsp:cNvPr id="0" name=""/>
        <dsp:cNvSpPr/>
      </dsp:nvSpPr>
      <dsp:spPr>
        <a:xfrm>
          <a:off x="1008118" y="2160238"/>
          <a:ext cx="1235243" cy="1235243"/>
        </a:xfrm>
        <a:prstGeom prst="ellipse">
          <a:avLst/>
        </a:prstGeom>
        <a:solidFill>
          <a:srgbClr val="96FF75"/>
        </a:solidFill>
        <a:ln w="9525" cap="flat" cmpd="sng" algn="ctr">
          <a:solidFill>
            <a:srgbClr val="66FF33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7200" kern="1200" dirty="0" smtClean="0"/>
            <a:t>P</a:t>
          </a:r>
          <a:endParaRPr lang="en-CA" sz="7200" kern="1200" dirty="0"/>
        </a:p>
      </dsp:txBody>
      <dsp:txXfrm>
        <a:off x="1189015" y="2341135"/>
        <a:ext cx="873449" cy="873449"/>
      </dsp:txXfrm>
    </dsp:sp>
    <dsp:sp modelId="{8F7C2DDD-E125-435D-B9BC-2122CB52588C}">
      <dsp:nvSpPr>
        <dsp:cNvPr id="0" name=""/>
        <dsp:cNvSpPr/>
      </dsp:nvSpPr>
      <dsp:spPr>
        <a:xfrm>
          <a:off x="3528386" y="2232250"/>
          <a:ext cx="1235243" cy="1235243"/>
        </a:xfrm>
        <a:prstGeom prst="ellipse">
          <a:avLst/>
        </a:prstGeom>
        <a:gradFill rotWithShape="1">
          <a:gsLst>
            <a:gs pos="0">
              <a:schemeClr val="accent3">
                <a:tint val="79000"/>
                <a:satMod val="180000"/>
              </a:schemeClr>
            </a:gs>
            <a:gs pos="65000">
              <a:schemeClr val="accent3">
                <a:tint val="52000"/>
                <a:satMod val="250000"/>
              </a:schemeClr>
            </a:gs>
            <a:gs pos="100000">
              <a:schemeClr val="accent3">
                <a:tint val="29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7200" kern="1200" dirty="0" smtClean="0"/>
            <a:t>S</a:t>
          </a:r>
          <a:endParaRPr lang="en-CA" sz="7200" kern="1200" dirty="0"/>
        </a:p>
      </dsp:txBody>
      <dsp:txXfrm>
        <a:off x="3709283" y="2413147"/>
        <a:ext cx="873449" cy="873449"/>
      </dsp:txXfrm>
    </dsp:sp>
    <dsp:sp modelId="{BC577E1B-85CE-4E14-9FFA-399B36E157E1}">
      <dsp:nvSpPr>
        <dsp:cNvPr id="0" name=""/>
        <dsp:cNvSpPr/>
      </dsp:nvSpPr>
      <dsp:spPr>
        <a:xfrm>
          <a:off x="2520295" y="288031"/>
          <a:ext cx="1235243" cy="1235243"/>
        </a:xfrm>
        <a:prstGeom prst="ellipse">
          <a:avLst/>
        </a:prstGeom>
        <a:gradFill rotWithShape="1">
          <a:gsLst>
            <a:gs pos="0">
              <a:schemeClr val="accent2">
                <a:tint val="79000"/>
                <a:satMod val="180000"/>
              </a:schemeClr>
            </a:gs>
            <a:gs pos="65000">
              <a:schemeClr val="accent2">
                <a:tint val="52000"/>
                <a:satMod val="250000"/>
              </a:schemeClr>
            </a:gs>
            <a:gs pos="100000">
              <a:schemeClr val="accent2">
                <a:tint val="29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7200" kern="1200" dirty="0" smtClean="0"/>
            <a:t>A</a:t>
          </a:r>
          <a:endParaRPr lang="en-CA" sz="7200" kern="1200" dirty="0"/>
        </a:p>
      </dsp:txBody>
      <dsp:txXfrm>
        <a:off x="2701192" y="468928"/>
        <a:ext cx="873449" cy="873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5C53-C569-45DD-A518-ABE79BD69BC1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0D0B-4FBF-4DB2-B4A6-D26FA4E18D4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45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322F8-5A90-473B-85C4-012FF1D2B338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AA7F5-2026-416A-B08E-1417BFA34B6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83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 smtClean="0"/>
              <a:t>Immigration- racist at the time- only about 2 percent of all immigrants accepted from Asia, Africa, and South America- 1957</a:t>
            </a:r>
          </a:p>
          <a:p>
            <a:pPr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67636AE-1E1C-4617-BECA-FB8CF31458F4}" type="slidenum">
              <a:rPr lang="en-CA" altLang="en-US"/>
              <a:pPr eaLnBrk="1" hangingPunct="1"/>
              <a:t>13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A7F5-2026-416A-B08E-1417BFA34B6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51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-limited construction of new housing during great depression (1930’s) and wartime- therefore shortage of accommodation- newly married couples lived with family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CA" dirty="0" smtClean="0"/>
              <a:t>Demand for housing triggered tremendous construction boom- built in urban areas ‘suburbia’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CA" dirty="0" smtClean="0"/>
              <a:t>Marriage considered norm- sex outside of marriage- socially condemned- marriage was a moral necessity upon- not married ‘parental fixation, immaturity, inferiority complex, narcissism (self-centered), confirmation of homosexuality.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1011D01-4BFA-40ED-9EE7-FD9CBD6DD74C}" type="slidenum">
              <a:rPr lang="en-CA" altLang="en-US"/>
              <a:pPr eaLnBrk="1" hangingPunct="1"/>
              <a:t>27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http://www4.hrsdc.gc.ca/.3ndic.1t.4r@-eng.jsp?iid=35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A7F5-2026-416A-B08E-1417BFA34B69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6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http://www.cbc.ca/news/health/story/2008/09/26/fertility-rate.html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A7F5-2026-416A-B08E-1417BFA34B69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64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http://news.nationalpost.com/2012/02/15/infertility-on-the-rise-in-canada-study/</a:t>
            </a:r>
          </a:p>
          <a:p>
            <a:r>
              <a:rPr lang="en-CA" dirty="0" smtClean="0"/>
              <a:t>http://www.drinkaware.co.uk/check-the-facts/health-effects-of-alcohol/fertility-and-pregnancy/alcohol-and-reproduction#longtermfertility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A7F5-2026-416A-B08E-1417BFA34B69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2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http://news.nationalpost.com/2012/02/15/infertility-on-the-rise-in-canada-study/</a:t>
            </a:r>
          </a:p>
          <a:p>
            <a:r>
              <a:rPr lang="en-CA" dirty="0" smtClean="0"/>
              <a:t>http://www.drinkaware.co.uk/check-the-facts/health-effects-of-alcohol/fertility-and-pregnancy/alcohol-and-reproduction#longtermfertility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A7F5-2026-416A-B08E-1417BFA34B69}" type="slidenum">
              <a:rPr lang="en-CA" smtClean="0"/>
              <a:pPr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26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http://www.ivfcanada.com/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A7F5-2026-416A-B08E-1417BFA34B69}" type="slidenum">
              <a:rPr lang="en-CA" smtClean="0"/>
              <a:pPr/>
              <a:t>79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8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44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A42B79-D38E-4BF1-B241-A218A2CF9A40}" type="datetimeFigureOut">
              <a:rPr lang="en-CA" smtClean="0"/>
              <a:pPr/>
              <a:t>17/07/2015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254168-88BF-4F9D-8877-5288865EC5F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YARsz7rJU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MnDbWqe_k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5.statcan.gc.ca/cansim/a05?lang=eng&amp;id=1024505&amp;paSer=&amp;pattern=102-4505&amp;stByVal=1&amp;csid=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ivfcanada.com/index.php?route=common/home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center.ca/a1028300/cost-of-fertility-treatments-in-canada" TargetMode="External"/><Relationship Id="rId2" Type="http://schemas.openxmlformats.org/officeDocument/2006/relationships/hyperlink" Target="http://business.financialpost.com/personal-finance/the-cost-of-infertility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994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3059832" y="3906813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5400" cap="none" dirty="0" smtClean="0"/>
              <a:t>DEMOGRAPHY: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07504" y="3897550"/>
            <a:ext cx="6400800" cy="17526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FF0000"/>
                </a:solidFill>
              </a:rPr>
              <a:t>The study of human populations is called…</a:t>
            </a:r>
          </a:p>
        </p:txBody>
      </p:sp>
    </p:spTree>
    <p:extLst>
      <p:ext uri="{BB962C8B-B14F-4D97-AF65-F5344CB8AC3E}">
        <p14:creationId xmlns:p14="http://schemas.microsoft.com/office/powerpoint/2010/main" val="41869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cap="none" smtClean="0"/>
              <a:t>GOVERNMENTS AND THE STUDY OF HUMAN POPULATIONS</a:t>
            </a:r>
            <a:endParaRPr lang="en-CA" cap="none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Demographers provide useful information for governments</a:t>
            </a:r>
          </a:p>
          <a:p>
            <a:r>
              <a:rPr lang="en-US" smtClean="0"/>
              <a:t>By using population statistics they identify different age segments and make recommendations about the social and economic needs of various groups</a:t>
            </a:r>
          </a:p>
          <a:p>
            <a:r>
              <a:rPr lang="en-US" smtClean="0"/>
              <a:t>They can also project population growth rates into the future.  </a:t>
            </a:r>
          </a:p>
          <a:p>
            <a:r>
              <a:rPr lang="en-US" smtClean="0"/>
              <a:t>This information can be used to target things like job creation programs</a:t>
            </a:r>
          </a:p>
          <a:p>
            <a:r>
              <a:rPr lang="en-US" smtClean="0"/>
              <a:t>Population data can also shape immigration policies.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3016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827584" y="1052736"/>
            <a:ext cx="7315200" cy="6207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/>
              <a:t>KEY WORD: POPULATION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331368"/>
            <a:ext cx="8638728" cy="452663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CA" dirty="0" smtClean="0"/>
              <a:t>It means “…a collection of persons alive at a specified point in time who meet certain criteria.”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CA" dirty="0"/>
          </a:p>
          <a:p>
            <a:pPr eaLnBrk="1" hangingPunct="1">
              <a:defRPr/>
            </a:pPr>
            <a:r>
              <a:rPr lang="en-CA" dirty="0" smtClean="0"/>
              <a:t>Not necessarily an entire country.  Could be a segment of a country.</a:t>
            </a:r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r>
              <a:rPr lang="en-US" dirty="0" smtClean="0"/>
              <a:t>Such as, the population of… Canada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population of… students at _______________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550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CA" sz="3200" smtClean="0"/>
              <a:t>COMINGS AND GOINGS</a:t>
            </a:r>
            <a:endParaRPr lang="en-CA" sz="3200" dirty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r>
              <a:rPr lang="en-CA" smtClean="0"/>
              <a:t>There are only two ways to </a:t>
            </a:r>
            <a:r>
              <a:rPr lang="en-CA" b="1" smtClean="0"/>
              <a:t>enter</a:t>
            </a:r>
            <a:r>
              <a:rPr lang="en-CA" smtClean="0"/>
              <a:t> a population, by </a:t>
            </a:r>
            <a:r>
              <a:rPr lang="en-CA" b="1" smtClean="0"/>
              <a:t>birth</a:t>
            </a:r>
            <a:r>
              <a:rPr lang="en-CA" smtClean="0"/>
              <a:t> and by </a:t>
            </a:r>
            <a:r>
              <a:rPr lang="en-CA" b="1" smtClean="0"/>
              <a:t>immigration</a:t>
            </a:r>
            <a:r>
              <a:rPr lang="en-CA" smtClean="0"/>
              <a:t> (coming in to a country).</a:t>
            </a:r>
          </a:p>
          <a:p>
            <a:endParaRPr lang="en-CA" smtClean="0"/>
          </a:p>
          <a:p>
            <a:r>
              <a:rPr lang="en-CA" smtClean="0"/>
              <a:t>There are two ways to </a:t>
            </a:r>
            <a:r>
              <a:rPr lang="en-CA" b="1" smtClean="0"/>
              <a:t>leave</a:t>
            </a:r>
            <a:r>
              <a:rPr lang="en-CA" smtClean="0"/>
              <a:t> a population, by </a:t>
            </a:r>
            <a:r>
              <a:rPr lang="en-CA" b="1" smtClean="0"/>
              <a:t>death</a:t>
            </a:r>
            <a:r>
              <a:rPr lang="en-CA" smtClean="0"/>
              <a:t> and by </a:t>
            </a:r>
            <a:r>
              <a:rPr lang="en-CA" b="1" smtClean="0"/>
              <a:t>emigration</a:t>
            </a:r>
            <a:r>
              <a:rPr lang="en-CA" smtClean="0"/>
              <a:t> (leaving one’s home country to another). </a:t>
            </a:r>
          </a:p>
          <a:p>
            <a:endParaRPr lang="en-CA" smtClean="0"/>
          </a:p>
          <a:p>
            <a:r>
              <a:rPr lang="en-CA" smtClean="0"/>
              <a:t>Therefore, three processes are relevant to demography: </a:t>
            </a:r>
            <a:r>
              <a:rPr lang="en-CA" b="1" smtClean="0"/>
              <a:t>Fertility</a:t>
            </a:r>
            <a:r>
              <a:rPr lang="en-CA" smtClean="0"/>
              <a:t>, </a:t>
            </a:r>
            <a:r>
              <a:rPr lang="en-CA" b="1" smtClean="0"/>
              <a:t>Mortality</a:t>
            </a:r>
            <a:r>
              <a:rPr lang="en-CA" smtClean="0"/>
              <a:t>, and </a:t>
            </a:r>
            <a:r>
              <a:rPr lang="en-CA" b="1" smtClean="0"/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10632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Population Changes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86738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Can increase/decrease as a result of two factors:</a:t>
            </a:r>
          </a:p>
          <a:p>
            <a:pPr lvl="1" eaLnBrk="1" hangingPunct="1">
              <a:defRPr/>
            </a:pPr>
            <a:r>
              <a:rPr lang="en-US" altLang="en-US" dirty="0" smtClean="0"/>
              <a:t>1. </a:t>
            </a:r>
            <a:r>
              <a:rPr lang="en-US" altLang="en-US" u="sng" dirty="0" smtClean="0"/>
              <a:t>Natural increase/decrease</a:t>
            </a:r>
            <a:r>
              <a:rPr lang="en-US" altLang="en-US" dirty="0" smtClean="0"/>
              <a:t> – babies born is greater than the number of people dying vice versa.</a:t>
            </a:r>
          </a:p>
          <a:p>
            <a:pPr lvl="1" eaLnBrk="1" hangingPunct="1">
              <a:defRPr/>
            </a:pPr>
            <a:r>
              <a:rPr lang="en-US" altLang="en-US" dirty="0" smtClean="0"/>
              <a:t>2. </a:t>
            </a:r>
            <a:r>
              <a:rPr lang="en-US" altLang="en-US" u="sng" dirty="0" smtClean="0"/>
              <a:t>Net migration</a:t>
            </a:r>
            <a:r>
              <a:rPr lang="en-US" altLang="en-US" dirty="0" smtClean="0"/>
              <a:t> – observes the immigration vs. emigration trends</a:t>
            </a:r>
          </a:p>
          <a:p>
            <a:pPr marL="471487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 smtClean="0"/>
              <a:t>End of WW1 important effect on demography- rise in immigration- most from war-torn Europe- more than 2 million people came to start a life- gave top priority to Britain and the Commonwealth- Europeans, Americans</a:t>
            </a:r>
          </a:p>
        </p:txBody>
      </p:sp>
    </p:spTree>
    <p:extLst>
      <p:ext uri="{BB962C8B-B14F-4D97-AF65-F5344CB8AC3E}">
        <p14:creationId xmlns:p14="http://schemas.microsoft.com/office/powerpoint/2010/main" val="32015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The Changing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877272"/>
          </a:xfrm>
        </p:spPr>
        <p:txBody>
          <a:bodyPr>
            <a:normAutofit/>
          </a:bodyPr>
          <a:lstStyle/>
          <a:p>
            <a:r>
              <a:rPr lang="en-CA" b="1" dirty="0" smtClean="0"/>
              <a:t>Natural increase</a:t>
            </a:r>
            <a:r>
              <a:rPr lang="en-CA" dirty="0" smtClean="0"/>
              <a:t>: When births exceed deaths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b="1" dirty="0" smtClean="0"/>
              <a:t>Natural Decrease</a:t>
            </a:r>
            <a:r>
              <a:rPr lang="en-CA" dirty="0" smtClean="0"/>
              <a:t>: When deaths exceed births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48136" y="4797152"/>
            <a:ext cx="3880048" cy="1656184"/>
            <a:chOff x="2123728" y="2456452"/>
            <a:chExt cx="3312368" cy="1584176"/>
          </a:xfrm>
          <a:solidFill>
            <a:srgbClr val="FF0000"/>
          </a:solidFill>
        </p:grpSpPr>
        <p:sp>
          <p:nvSpPr>
            <p:cNvPr id="4" name="Cloud 3"/>
            <p:cNvSpPr/>
            <p:nvPr/>
          </p:nvSpPr>
          <p:spPr>
            <a:xfrm>
              <a:off x="2123728" y="2456452"/>
              <a:ext cx="2168906" cy="1584176"/>
            </a:xfrm>
            <a:prstGeom prst="cloud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 smtClean="0"/>
                <a:t>DEATHS</a:t>
              </a:r>
              <a:endParaRPr lang="en-CA" sz="2800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3851920" y="2852056"/>
              <a:ext cx="1584176" cy="792968"/>
            </a:xfrm>
            <a:prstGeom prst="cloud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BIRTHS</a:t>
              </a:r>
              <a:endParaRPr lang="en-CA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71800" y="1916832"/>
            <a:ext cx="4032448" cy="1584176"/>
            <a:chOff x="2123728" y="2456452"/>
            <a:chExt cx="3312368" cy="1584176"/>
          </a:xfrm>
        </p:grpSpPr>
        <p:sp>
          <p:nvSpPr>
            <p:cNvPr id="8" name="Cloud 7"/>
            <p:cNvSpPr/>
            <p:nvPr/>
          </p:nvSpPr>
          <p:spPr>
            <a:xfrm>
              <a:off x="2123728" y="2456452"/>
              <a:ext cx="2168906" cy="158417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800" dirty="0" smtClean="0"/>
                <a:t>BIRTHS</a:t>
              </a:r>
              <a:endParaRPr lang="en-CA" sz="2800" dirty="0"/>
            </a:p>
          </p:txBody>
        </p:sp>
        <p:sp>
          <p:nvSpPr>
            <p:cNvPr id="9" name="Cloud 8"/>
            <p:cNvSpPr/>
            <p:nvPr/>
          </p:nvSpPr>
          <p:spPr>
            <a:xfrm>
              <a:off x="3851920" y="2852056"/>
              <a:ext cx="1584176" cy="79296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DEATHS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6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Calculating the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CA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tx1"/>
                </a:solidFill>
              </a:rPr>
              <a:t>Births – Deaths 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tx1"/>
                </a:solidFill>
              </a:rPr>
              <a:t>= Natural Increase 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bg1"/>
                </a:solidFill>
              </a:rPr>
              <a:t>(Natural Decrease)</a:t>
            </a:r>
          </a:p>
        </p:txBody>
      </p:sp>
    </p:spTree>
    <p:extLst>
      <p:ext uri="{BB962C8B-B14F-4D97-AF65-F5344CB8AC3E}">
        <p14:creationId xmlns:p14="http://schemas.microsoft.com/office/powerpoint/2010/main" val="17736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Calculating the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CA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tx1"/>
                </a:solidFill>
              </a:rPr>
              <a:t>Immigration - Emigration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tx1"/>
                </a:solidFill>
              </a:rPr>
              <a:t>=Net Migration</a:t>
            </a:r>
          </a:p>
        </p:txBody>
      </p:sp>
    </p:spTree>
    <p:extLst>
      <p:ext uri="{BB962C8B-B14F-4D97-AF65-F5344CB8AC3E}">
        <p14:creationId xmlns:p14="http://schemas.microsoft.com/office/powerpoint/2010/main" val="17736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Migration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Immigration</a:t>
            </a:r>
          </a:p>
          <a:p>
            <a:r>
              <a:rPr lang="en-CA" dirty="0" smtClean="0"/>
              <a:t>When people move into Canada</a:t>
            </a:r>
          </a:p>
          <a:p>
            <a:r>
              <a:rPr lang="en-CA" dirty="0" smtClean="0"/>
              <a:t>Assists in matching the declining birth rate</a:t>
            </a:r>
          </a:p>
          <a:p>
            <a:r>
              <a:rPr lang="en-CA" dirty="0" smtClean="0"/>
              <a:t>Brings new cultures and skills to the country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64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Migration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Emigration</a:t>
            </a:r>
          </a:p>
          <a:p>
            <a:r>
              <a:rPr lang="en-CA" dirty="0" smtClean="0"/>
              <a:t>When people move out of Canada</a:t>
            </a:r>
          </a:p>
          <a:p>
            <a:r>
              <a:rPr lang="en-CA" dirty="0"/>
              <a:t>The majority of Canadian’s abroad are in the United </a:t>
            </a:r>
            <a:r>
              <a:rPr lang="en-CA" dirty="0" smtClean="0"/>
              <a:t>States</a:t>
            </a:r>
          </a:p>
          <a:p>
            <a:r>
              <a:rPr lang="en-CA" dirty="0" smtClean="0"/>
              <a:t>The United Kingdom is second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19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Calculating the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CA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tx1"/>
                </a:solidFill>
              </a:rPr>
              <a:t>Natural Increase/</a:t>
            </a:r>
            <a:r>
              <a:rPr lang="en-CA" sz="4800" dirty="0" smtClean="0">
                <a:solidFill>
                  <a:schemeClr val="bg1"/>
                </a:solidFill>
              </a:rPr>
              <a:t>(Decrease)</a:t>
            </a:r>
            <a:r>
              <a:rPr lang="en-CA" sz="4800" dirty="0" smtClean="0">
                <a:solidFill>
                  <a:schemeClr val="tx1"/>
                </a:solidFill>
              </a:rPr>
              <a:t> + Net Migration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chemeClr val="tx1"/>
                </a:solidFill>
              </a:rPr>
              <a:t>=Population Change</a:t>
            </a:r>
            <a:endParaRPr lang="en-C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Demography: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u="sng" dirty="0" smtClean="0"/>
              <a:t>The study of populations</a:t>
            </a:r>
          </a:p>
          <a:p>
            <a:r>
              <a:rPr lang="en-CA" dirty="0" smtClean="0"/>
              <a:t>This field explores and evaluates trends</a:t>
            </a:r>
          </a:p>
          <a:p>
            <a:r>
              <a:rPr lang="en-CA" dirty="0" smtClean="0"/>
              <a:t>Research data is used to study population growth patterns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767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Calculations: PRACTICE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541421"/>
              </p:ext>
            </p:extLst>
          </p:nvPr>
        </p:nvGraphicFramePr>
        <p:xfrm>
          <a:off x="0" y="1844824"/>
          <a:ext cx="9073010" cy="435827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7731"/>
                <a:gridCol w="1032041"/>
                <a:gridCol w="1190816"/>
                <a:gridCol w="1349591"/>
                <a:gridCol w="1349591"/>
                <a:gridCol w="1270204"/>
                <a:gridCol w="1190816"/>
                <a:gridCol w="1202220"/>
              </a:tblGrid>
              <a:tr h="124020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50" b="0" dirty="0" smtClean="0"/>
                        <a:t>Births</a:t>
                      </a:r>
                      <a:endParaRPr lang="en-CA" sz="17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50" b="0" dirty="0" smtClean="0"/>
                        <a:t>Deaths</a:t>
                      </a:r>
                      <a:endParaRPr lang="en-CA" sz="17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50" b="0" dirty="0" smtClean="0"/>
                        <a:t>Natural Increase</a:t>
                      </a:r>
                    </a:p>
                    <a:p>
                      <a:r>
                        <a:rPr lang="en-CA" sz="1750" b="1" dirty="0" smtClean="0"/>
                        <a:t>(Decrease)</a:t>
                      </a:r>
                      <a:endParaRPr lang="en-CA" sz="17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50" b="0" dirty="0" smtClean="0"/>
                        <a:t>Immigration</a:t>
                      </a:r>
                      <a:endParaRPr lang="en-CA" sz="17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50" b="0" dirty="0" smtClean="0"/>
                        <a:t>Emigration</a:t>
                      </a:r>
                      <a:endParaRPr lang="en-CA" sz="17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50" b="0" dirty="0" smtClean="0"/>
                        <a:t>Net Migration</a:t>
                      </a:r>
                      <a:endParaRPr lang="en-CA" sz="17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50" b="0" dirty="0" smtClean="0"/>
                        <a:t>Population Change</a:t>
                      </a:r>
                      <a:endParaRPr lang="en-CA" sz="1750" b="0" dirty="0"/>
                    </a:p>
                  </a:txBody>
                  <a:tcPr/>
                </a:tc>
              </a:tr>
              <a:tr h="519678">
                <a:tc>
                  <a:txBody>
                    <a:bodyPr/>
                    <a:lstStyle/>
                    <a:p>
                      <a:r>
                        <a:rPr lang="en-CA" b="1" dirty="0" smtClean="0"/>
                        <a:t>ex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264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12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i="1" dirty="0" smtClean="0"/>
                        <a:t>252</a:t>
                      </a:r>
                      <a:endParaRPr lang="en-CA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77826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1756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i="1" u="none" dirty="0" smtClean="0"/>
                        <a:t>76070</a:t>
                      </a:r>
                      <a:endParaRPr lang="en-CA" sz="200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i="1" u="none" dirty="0" smtClean="0"/>
                        <a:t>76322</a:t>
                      </a:r>
                      <a:endParaRPr lang="en-CA" sz="2000" i="1" u="none" dirty="0"/>
                    </a:p>
                  </a:txBody>
                  <a:tcPr/>
                </a:tc>
              </a:tr>
              <a:tr h="519678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100000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26000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19678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7594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852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19678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478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683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19678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1254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785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19678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8900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5600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48464" cy="93610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Populations and Generations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435280" cy="3654152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 smtClean="0"/>
              <a:t>Key generations from the past 50 – 100 years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The Baby Boom </a:t>
            </a:r>
            <a:r>
              <a:rPr lang="en-US" sz="2000" dirty="0"/>
              <a:t>Generation (born 1946-1966 ) </a:t>
            </a:r>
          </a:p>
          <a:p>
            <a:pPr lvl="1">
              <a:defRPr/>
            </a:pPr>
            <a:r>
              <a:rPr lang="en-US" sz="2000" dirty="0" smtClean="0"/>
              <a:t>Boomers</a:t>
            </a:r>
            <a:r>
              <a:rPr lang="en-US" sz="2000" dirty="0"/>
              <a:t>, yuppies / dinks</a:t>
            </a:r>
          </a:p>
          <a:p>
            <a:pPr lvl="1">
              <a:defRPr/>
            </a:pPr>
            <a:r>
              <a:rPr lang="en-US" sz="2000" dirty="0" smtClean="0"/>
              <a:t>Generation </a:t>
            </a:r>
            <a:r>
              <a:rPr lang="en-US" sz="2000" dirty="0"/>
              <a:t>X (</a:t>
            </a:r>
            <a:r>
              <a:rPr lang="en-US" sz="2000" dirty="0" smtClean="0"/>
              <a:t>1960-1966)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The Baby </a:t>
            </a:r>
            <a:r>
              <a:rPr lang="en-US" sz="2000" dirty="0"/>
              <a:t>Bust </a:t>
            </a:r>
            <a:r>
              <a:rPr lang="en-US" sz="2000" dirty="0" smtClean="0"/>
              <a:t>Generation (1967-1979)</a:t>
            </a:r>
            <a:endParaRPr lang="en-US" sz="2000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The Echo Boom </a:t>
            </a:r>
            <a:r>
              <a:rPr lang="en-US" sz="2000" dirty="0"/>
              <a:t>Generation (1980-1995) </a:t>
            </a:r>
          </a:p>
          <a:p>
            <a:pPr lvl="1">
              <a:defRPr/>
            </a:pPr>
            <a:r>
              <a:rPr lang="en-US" sz="2000" dirty="0" smtClean="0"/>
              <a:t>Generation </a:t>
            </a:r>
            <a:r>
              <a:rPr lang="en-US" sz="2000" dirty="0"/>
              <a:t>Y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Generation </a:t>
            </a:r>
            <a:r>
              <a:rPr lang="en-US" sz="2000" dirty="0"/>
              <a:t>Z (1996-2010)</a:t>
            </a:r>
          </a:p>
          <a:p>
            <a:pPr lvl="1">
              <a:defRPr/>
            </a:pPr>
            <a:r>
              <a:rPr lang="en-US" sz="2000" dirty="0" smtClean="0"/>
              <a:t>Millennium Kids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9552" y="5301208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dirty="0"/>
              <a:t>If we think of the baby-boom as a ripple-effect in water (second wave is an echo of the first), how do subsequent generations affect our social institutions?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en-US" dirty="0"/>
              <a:t>This population trend will taper off, but then becomes the question – what other factors contribute to population?</a:t>
            </a:r>
          </a:p>
        </p:txBody>
      </p:sp>
    </p:spTree>
    <p:extLst>
      <p:ext uri="{BB962C8B-B14F-4D97-AF65-F5344CB8AC3E}">
        <p14:creationId xmlns:p14="http://schemas.microsoft.com/office/powerpoint/2010/main" val="322603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StatsCan, 2006</a:t>
            </a:r>
          </a:p>
        </p:txBody>
      </p:sp>
      <p:pic>
        <p:nvPicPr>
          <p:cNvPr id="12291" name="Picture 13" descr="Figure 7  Different cohorts among the age pyramid of the Canadian population in 2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827213"/>
            <a:ext cx="7853362" cy="3951287"/>
          </a:xfrm>
        </p:spPr>
      </p:pic>
    </p:spTree>
    <p:extLst>
      <p:ext uri="{BB962C8B-B14F-4D97-AF65-F5344CB8AC3E}">
        <p14:creationId xmlns:p14="http://schemas.microsoft.com/office/powerpoint/2010/main" val="11303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Born 1946 </a:t>
            </a:r>
            <a:r>
              <a:rPr lang="en-US" dirty="0"/>
              <a:t>– </a:t>
            </a:r>
            <a:r>
              <a:rPr lang="en-US" dirty="0" smtClean="0"/>
              <a:t>1966</a:t>
            </a:r>
            <a:endParaRPr lang="en-US" dirty="0"/>
          </a:p>
          <a:p>
            <a:pPr>
              <a:defRPr/>
            </a:pPr>
            <a:r>
              <a:rPr lang="en-US" dirty="0" smtClean="0"/>
              <a:t>Very high birth rate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Became a force to be reckoned with  </a:t>
            </a:r>
          </a:p>
          <a:p>
            <a:pPr>
              <a:defRPr/>
            </a:pPr>
            <a:r>
              <a:rPr lang="en-US" dirty="0" smtClean="0"/>
              <a:t>Sought social change (anti-war</a:t>
            </a:r>
            <a:r>
              <a:rPr lang="en-US" dirty="0"/>
              <a:t>; </a:t>
            </a:r>
            <a:r>
              <a:rPr lang="en-US" dirty="0" smtClean="0"/>
              <a:t>anti-nuclear</a:t>
            </a:r>
            <a:r>
              <a:rPr lang="en-US" dirty="0"/>
              <a:t>, </a:t>
            </a:r>
            <a:r>
              <a:rPr lang="en-US" dirty="0" smtClean="0"/>
              <a:t>women’s liberation, civil rights)</a:t>
            </a:r>
            <a:endParaRPr lang="en-US" dirty="0"/>
          </a:p>
          <a:p>
            <a:pPr>
              <a:defRPr/>
            </a:pPr>
            <a:r>
              <a:rPr lang="en-US" dirty="0" smtClean="0"/>
              <a:t>Suburbia</a:t>
            </a:r>
            <a:endParaRPr lang="en-US" dirty="0"/>
          </a:p>
          <a:p>
            <a:pPr>
              <a:defRPr/>
            </a:pPr>
            <a:r>
              <a:rPr lang="en-US" dirty="0" smtClean="0"/>
              <a:t>Child-</a:t>
            </a:r>
            <a:r>
              <a:rPr lang="en-US" dirty="0" err="1" smtClean="0"/>
              <a:t>centred</a:t>
            </a:r>
            <a:r>
              <a:rPr lang="en-US" dirty="0" smtClean="0"/>
              <a:t> (nuclear family)</a:t>
            </a:r>
            <a:endParaRPr lang="en-US" dirty="0"/>
          </a:p>
          <a:p>
            <a:pPr>
              <a:defRPr/>
            </a:pPr>
            <a:r>
              <a:rPr lang="en-US" dirty="0" smtClean="0"/>
              <a:t>Sexual revolution </a:t>
            </a:r>
            <a:r>
              <a:rPr lang="en-US" dirty="0"/>
              <a:t>(the </a:t>
            </a:r>
            <a:r>
              <a:rPr lang="en-US" dirty="0" smtClean="0"/>
              <a:t>Pill)</a:t>
            </a:r>
          </a:p>
          <a:p>
            <a:pPr>
              <a:defRPr/>
            </a:pPr>
            <a:r>
              <a:rPr lang="en-US" dirty="0" smtClean="0"/>
              <a:t>Counterculture </a:t>
            </a: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Generation X 1960-1966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Grew up with </a:t>
            </a:r>
            <a:r>
              <a:rPr lang="en-US" altLang="en-US" b="1" u="sng" dirty="0" smtClean="0"/>
              <a:t>Materialism</a:t>
            </a:r>
            <a:r>
              <a:rPr lang="en-US" altLang="en-US" dirty="0" smtClean="0"/>
              <a:t> – way of life that revolves around material possessions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would you describe your upbringing? What major factors affected your generation growing up?</a:t>
            </a:r>
          </a:p>
        </p:txBody>
      </p:sp>
    </p:spTree>
    <p:extLst>
      <p:ext uri="{BB962C8B-B14F-4D97-AF65-F5344CB8AC3E}">
        <p14:creationId xmlns:p14="http://schemas.microsoft.com/office/powerpoint/2010/main" val="214992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 of the Baby Boom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War II – returning soldiers took wives – marriage was the norm</a:t>
            </a:r>
          </a:p>
          <a:p>
            <a:pPr eaLnBrk="1" hangingPunct="1"/>
            <a:r>
              <a:rPr lang="en-US" altLang="en-US" smtClean="0"/>
              <a:t>Sex outside of marriage was frowned upon/condemned in this era</a:t>
            </a:r>
          </a:p>
          <a:p>
            <a:pPr eaLnBrk="1" hangingPunct="1"/>
            <a:r>
              <a:rPr lang="en-US" altLang="en-US" smtClean="0"/>
              <a:t>Increased immigration – increased promise from “old land”</a:t>
            </a:r>
          </a:p>
        </p:txBody>
      </p:sp>
    </p:spTree>
    <p:extLst>
      <p:ext uri="{BB962C8B-B14F-4D97-AF65-F5344CB8AC3E}">
        <p14:creationId xmlns:p14="http://schemas.microsoft.com/office/powerpoint/2010/main" val="418482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Causes of the Baby Boom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hlinkClick r:id="rId2"/>
              </a:rPr>
              <a:t>http://www.youtube.com/watch?v=2YARsz7rJU4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End of WWII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1 in 5 Canadian soldiers came back with a war bride – almost 50,000 women and children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Men were anxious to resume their lives – marriage rates were double pre-war rates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Notion that marriage and family was the quickest route to respectability – failure to marry proved immaturity, parental complex, inferiority complex and narcissism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Levvittown - Suburbia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Before: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After:</a:t>
            </a:r>
          </a:p>
        </p:txBody>
      </p:sp>
      <p:pic>
        <p:nvPicPr>
          <p:cNvPr id="7173" name="Picture 5" descr="51655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4157663" cy="317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0" descr="images_moresizes3_IE6CompatiablePNG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06775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adult_content_flag3_IE6CompatiablePNG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06775"/>
            <a:ext cx="85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images_moresizes3_IE6CompatiablePNG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06775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adult_content_flag3_IE6CompatiablePNG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06775"/>
            <a:ext cx="85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5" descr="Levittow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672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371600" y="5867400"/>
            <a:ext cx="6705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What were the motivations to “settle down”? 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3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Causes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532440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Immigration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More than two million people came to Canada from 1945 – </a:t>
            </a:r>
            <a:r>
              <a:rPr lang="en-US" dirty="0" smtClean="0"/>
              <a:t>1960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Most immigrants </a:t>
            </a:r>
            <a:r>
              <a:rPr lang="en-US" dirty="0" smtClean="0"/>
              <a:t>came from </a:t>
            </a:r>
            <a:r>
              <a:rPr lang="en-US" dirty="0"/>
              <a:t>Western Europe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USA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Many immigrants were </a:t>
            </a:r>
            <a:r>
              <a:rPr lang="en-US" dirty="0" smtClean="0"/>
              <a:t>young </a:t>
            </a:r>
            <a:r>
              <a:rPr lang="en-US" dirty="0"/>
              <a:t>couples seeking </a:t>
            </a:r>
            <a:r>
              <a:rPr lang="en-US" dirty="0" smtClean="0"/>
              <a:t> </a:t>
            </a:r>
            <a:r>
              <a:rPr lang="en-US" dirty="0"/>
              <a:t>a better life, </a:t>
            </a:r>
            <a:r>
              <a:rPr lang="en-US" dirty="0" smtClean="0"/>
              <a:t>adventure and to </a:t>
            </a:r>
            <a:r>
              <a:rPr lang="en-US" dirty="0"/>
              <a:t>start a family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Bringing up the Boomers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24936" cy="5229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Post war economic boom meant that Boomers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were raised in a prosperous time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u="sng" dirty="0" smtClean="0"/>
              <a:t>Suburban Culture </a:t>
            </a:r>
            <a:r>
              <a:rPr lang="en-US" dirty="0" smtClean="0"/>
              <a:t>– huge demand for family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housing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u="sng" dirty="0" smtClean="0"/>
              <a:t>Car</a:t>
            </a:r>
            <a:r>
              <a:rPr lang="en-US" dirty="0" smtClean="0"/>
              <a:t> became a necessity –car culture… drive in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 restaurants, theatres, shopping </a:t>
            </a:r>
            <a:r>
              <a:rPr lang="en-US" dirty="0" err="1" smtClean="0"/>
              <a:t>centres</a:t>
            </a:r>
            <a:r>
              <a:rPr lang="en-US" dirty="0" smtClean="0"/>
              <a:t>…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u="sng" dirty="0" smtClean="0"/>
              <a:t>Young families</a:t>
            </a:r>
            <a:r>
              <a:rPr lang="en-US" dirty="0" smtClean="0"/>
              <a:t>: 1961 census – nearly 50% of the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 population of the suburbs was under 15, less than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10% was over 55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u="sng" dirty="0" smtClean="0"/>
              <a:t>Nuclear family </a:t>
            </a:r>
            <a:r>
              <a:rPr lang="en-US" dirty="0" smtClean="0"/>
              <a:t>– grandparents lived elsewhere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Overcrowded hospitals, schools, universities… solution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 was to expand – created national debt that we still have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Demography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237702"/>
              </p:ext>
            </p:extLst>
          </p:nvPr>
        </p:nvGraphicFramePr>
        <p:xfrm>
          <a:off x="3131840" y="1700808"/>
          <a:ext cx="5868144" cy="402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392" y="1988840"/>
            <a:ext cx="4018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CA" sz="4000" dirty="0" smtClean="0"/>
              <a:t>Each field uses the information in different ways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613565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Counterculture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u="sng" smtClean="0"/>
              <a:t>Counterculture</a:t>
            </a:r>
            <a:r>
              <a:rPr lang="en-US" altLang="en-US" smtClean="0"/>
              <a:t> – young people express values that conflict with society’s norms</a:t>
            </a:r>
          </a:p>
          <a:p>
            <a:pPr eaLnBrk="1" hangingPunct="1"/>
            <a:r>
              <a:rPr lang="en-US" altLang="en-US" smtClean="0"/>
              <a:t>1960’s saw counterculture with protests, rebellion, and change in music (Beatles, Led Zeppelin (70’s))</a:t>
            </a:r>
          </a:p>
          <a:p>
            <a:pPr eaLnBrk="1" hangingPunct="1"/>
            <a:r>
              <a:rPr lang="en-US" altLang="en-US" smtClean="0"/>
              <a:t>Political activism was popular with young people</a:t>
            </a:r>
          </a:p>
        </p:txBody>
      </p:sp>
    </p:spTree>
    <p:extLst>
      <p:ext uri="{BB962C8B-B14F-4D97-AF65-F5344CB8AC3E}">
        <p14:creationId xmlns:p14="http://schemas.microsoft.com/office/powerpoint/2010/main" val="2507399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1960s Counterculture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748464" cy="53285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Did permissive parenting + child centred education create a generation of long haired rebels?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Boomers didn’t seem to follow the rules – hippies, drugs, The Beatles, Vietnam, “Sit-ins”, peace symbols, Trudeau-mania, Woodstock, etc.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Had large collective voice… and used it!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Many interested in political activism - Vietnam War, Civil Rights Movement, Nuclear Technology, Environment – Green Peace, Women’s Rights, Minority Rights…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Who: My Generation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435280" cy="50610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 saw 1960s counterculture as:  “self-centered crowd of long-haired rebels”</a:t>
            </a:r>
          </a:p>
          <a:p>
            <a:r>
              <a:rPr lang="en-US" dirty="0" smtClean="0"/>
              <a:t>By the mid to late 1960s the early boomers had reached their teenage years</a:t>
            </a:r>
          </a:p>
          <a:p>
            <a:r>
              <a:rPr lang="en-US" dirty="0" smtClean="0"/>
              <a:t>Popular songs expressed attitudes of a generation that didn’t follow rules or care much about people older than themselves</a:t>
            </a:r>
          </a:p>
          <a:p>
            <a:r>
              <a:rPr lang="en-US" dirty="0" smtClean="0">
                <a:hlinkClick r:id="rId2"/>
              </a:rPr>
              <a:t>http://www.youtube.com/watch?v=5MnDbWqe_kQ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Lyrics: “My Generation”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People </a:t>
            </a:r>
            <a:r>
              <a:rPr lang="en-US" sz="1800" dirty="0"/>
              <a:t>try to put us d-down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Just because we get around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Things they do look awful c-c-cold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I hope I die before I get old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>
              <a:defRPr/>
            </a:pPr>
            <a:endParaRPr lang="en-US" sz="1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This is my generation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This is my generation, baby </a:t>
            </a:r>
          </a:p>
          <a:p>
            <a:pPr>
              <a:defRPr/>
            </a:pPr>
            <a:endParaRPr lang="en-US" sz="1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Why don't you all f-fade away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And don't try to dig what we all s-s-say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I'm not trying to cause a big s-s-sensation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I'm just </a:t>
            </a:r>
            <a:r>
              <a:rPr lang="en-US" sz="1800" dirty="0" err="1"/>
              <a:t>talkin</a:t>
            </a:r>
            <a:r>
              <a:rPr lang="en-US" sz="1800" dirty="0"/>
              <a:t>' 'bout my g-g-g-generation (</a:t>
            </a:r>
            <a:r>
              <a:rPr lang="en-US" sz="1800" dirty="0" err="1"/>
              <a:t>Talkin</a:t>
            </a:r>
            <a:r>
              <a:rPr lang="en-US" sz="1800" dirty="0"/>
              <a:t>' 'bout my generation) </a:t>
            </a:r>
          </a:p>
          <a:p>
            <a:pPr>
              <a:defRPr/>
            </a:pPr>
            <a:endParaRPr lang="en-US" sz="1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This is my generation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This is my generation, baby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Sexual Revolution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 smtClean="0"/>
              <a:t>Children born to unmarried mothers rose 5% between 1960-1970</a:t>
            </a:r>
          </a:p>
          <a:p>
            <a:pPr eaLnBrk="1" hangingPunct="1"/>
            <a:r>
              <a:rPr lang="en-US" altLang="en-US" dirty="0" smtClean="0"/>
              <a:t>“The Pill” (1961) – birth control – contributed to the collapse of the Baby boom</a:t>
            </a:r>
          </a:p>
          <a:p>
            <a:pPr eaLnBrk="1" hangingPunct="1"/>
            <a:r>
              <a:rPr lang="en-US" altLang="en-US" dirty="0" smtClean="0"/>
              <a:t>Became widely available and affordable</a:t>
            </a:r>
          </a:p>
          <a:p>
            <a:pPr eaLnBrk="1" hangingPunct="1"/>
            <a:r>
              <a:rPr lang="en-US" altLang="en-US" dirty="0" smtClean="0"/>
              <a:t>Results???</a:t>
            </a:r>
          </a:p>
          <a:p>
            <a:pPr lvl="1"/>
            <a:r>
              <a:rPr lang="en-US" altLang="en-US" dirty="0" smtClean="0"/>
              <a:t>Women stayed in school longer + began to pursue careers</a:t>
            </a:r>
          </a:p>
          <a:p>
            <a:pPr lvl="1"/>
            <a:r>
              <a:rPr lang="en-US" altLang="en-US" dirty="0" smtClean="0"/>
              <a:t>Led to declining birth rates…and an end to the Baby Boom</a:t>
            </a:r>
          </a:p>
          <a:p>
            <a:pPr lvl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do current “norms” of society reflect sex? Single mothers?</a:t>
            </a:r>
          </a:p>
        </p:txBody>
      </p:sp>
    </p:spTree>
    <p:extLst>
      <p:ext uri="{BB962C8B-B14F-4D97-AF65-F5344CB8AC3E}">
        <p14:creationId xmlns:p14="http://schemas.microsoft.com/office/powerpoint/2010/main" val="282145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Impacts of the Baby Boom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b="1" u="sng" smtClean="0"/>
              <a:t>Dependency Load</a:t>
            </a:r>
            <a:r>
              <a:rPr lang="en-US" altLang="en-US" sz="2600" smtClean="0"/>
              <a:t> – portion of the population that is dependent – not actively employed</a:t>
            </a:r>
          </a:p>
          <a:p>
            <a:pPr eaLnBrk="1" hangingPunct="1"/>
            <a:r>
              <a:rPr lang="en-US" altLang="en-US" sz="2600" smtClean="0"/>
              <a:t>How will this impact society and social institutions? Will Baby-boom burden you?</a:t>
            </a:r>
          </a:p>
          <a:p>
            <a:pPr eaLnBrk="1" hangingPunct="1"/>
            <a:r>
              <a:rPr lang="en-US" altLang="en-US" sz="2600" smtClean="0"/>
              <a:t>Seniors in Canada:</a:t>
            </a:r>
          </a:p>
          <a:p>
            <a:pPr lvl="2" eaLnBrk="1" hangingPunct="1"/>
            <a:r>
              <a:rPr lang="en-US" altLang="en-US" sz="2100" smtClean="0"/>
              <a:t>1991:  65+ = 3.2 million (12%)</a:t>
            </a:r>
          </a:p>
          <a:p>
            <a:pPr lvl="2" eaLnBrk="1" hangingPunct="1"/>
            <a:r>
              <a:rPr lang="en-US" altLang="en-US" sz="2100" smtClean="0"/>
              <a:t>2011:  65+ = 4.9 million (14%)</a:t>
            </a:r>
          </a:p>
          <a:p>
            <a:pPr lvl="2" eaLnBrk="1" hangingPunct="1"/>
            <a:r>
              <a:rPr lang="en-US" altLang="en-US" sz="2100" smtClean="0"/>
              <a:t>2021:  65+ = 6.6 million (18%)</a:t>
            </a:r>
          </a:p>
          <a:p>
            <a:pPr lvl="2" eaLnBrk="1" hangingPunct="1"/>
            <a:r>
              <a:rPr lang="en-US" altLang="en-US" sz="2100" smtClean="0"/>
              <a:t>2031:  65+ = 8.3 million (22%)</a:t>
            </a:r>
          </a:p>
          <a:p>
            <a:pPr lvl="2" eaLnBrk="1" hangingPunct="1"/>
            <a:endParaRPr lang="en-US" altLang="en-US" sz="2100" smtClean="0"/>
          </a:p>
        </p:txBody>
      </p:sp>
    </p:spTree>
    <p:extLst>
      <p:ext uri="{BB962C8B-B14F-4D97-AF65-F5344CB8AC3E}">
        <p14:creationId xmlns:p14="http://schemas.microsoft.com/office/powerpoint/2010/main" val="213329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Generation </a:t>
            </a:r>
            <a:r>
              <a:rPr lang="en-US" dirty="0"/>
              <a:t>Y: </a:t>
            </a:r>
            <a:r>
              <a:rPr lang="en-US" dirty="0" smtClean="0"/>
              <a:t>The </a:t>
            </a:r>
            <a:r>
              <a:rPr lang="en-US" dirty="0"/>
              <a:t>Echo Boom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52935"/>
            <a:ext cx="8686800" cy="52050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Born 1980-1995  (YOU&amp; ME!)</a:t>
            </a:r>
          </a:p>
          <a:p>
            <a:r>
              <a:rPr lang="en-US" dirty="0" smtClean="0"/>
              <a:t>Echo:  analogy of waves in the water; reflects the original baby boom, but a separate social and economic influence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Children of the Baby Boomers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Consists of approximately 7 million people, a reflection of the declining birth rates of the Boomers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Also called Generation Me, Internet Generation, Echo Boomers, the </a:t>
            </a:r>
            <a:r>
              <a:rPr lang="en-US" dirty="0" err="1" smtClean="0"/>
              <a:t>Boomlet</a:t>
            </a:r>
            <a:r>
              <a:rPr lang="en-US" dirty="0" smtClean="0"/>
              <a:t>, </a:t>
            </a:r>
            <a:r>
              <a:rPr lang="en-US" dirty="0" err="1" smtClean="0"/>
              <a:t>Nexters</a:t>
            </a:r>
            <a:r>
              <a:rPr lang="en-US" dirty="0" smtClean="0"/>
              <a:t>, Nintendo Generation, Digital Generation</a:t>
            </a:r>
          </a:p>
          <a:p>
            <a:endParaRPr lang="en-US" dirty="0" smtClean="0"/>
          </a:p>
          <a:p>
            <a:endParaRPr lang="en-US" sz="1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8375" y="990600"/>
            <a:ext cx="6727825" cy="48736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7213" y="1066800"/>
            <a:ext cx="4727575" cy="47275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Economic Impact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435280" cy="50610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Echo kids are one of the first group of youth to work en masse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Large disposable income and huge buying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“The brand name is increasingly important.  Echo kids have been saturated in television since birth and, as a result, they are the most brand conscious cohort in the history of the planet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Scientists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Look at the changes in population in different ways</a:t>
            </a:r>
          </a:p>
          <a:p>
            <a:r>
              <a:rPr lang="en-CA" b="1" dirty="0" smtClean="0"/>
              <a:t>Anthropologists</a:t>
            </a:r>
            <a:r>
              <a:rPr lang="en-CA" dirty="0" smtClean="0"/>
              <a:t>: Study connection between cultures and trends</a:t>
            </a:r>
          </a:p>
          <a:p>
            <a:r>
              <a:rPr lang="en-CA" b="1" dirty="0" smtClean="0"/>
              <a:t>Sociologists</a:t>
            </a:r>
            <a:r>
              <a:rPr lang="en-CA" dirty="0" smtClean="0"/>
              <a:t>: Study  how trends relate to institutions and citizens</a:t>
            </a:r>
          </a:p>
          <a:p>
            <a:r>
              <a:rPr lang="en-CA" b="1" dirty="0" smtClean="0"/>
              <a:t>Psychologists</a:t>
            </a:r>
            <a:r>
              <a:rPr lang="en-CA" dirty="0" smtClean="0"/>
              <a:t>: Study how the changes relate to the individual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8657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Social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global </a:t>
            </a:r>
            <a:r>
              <a:rPr lang="en-US" sz="2800" dirty="0" smtClean="0"/>
              <a:t>generation, the </a:t>
            </a:r>
            <a:r>
              <a:rPr lang="en-US" sz="2800" dirty="0"/>
              <a:t>connected generation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Belief that </a:t>
            </a:r>
            <a:r>
              <a:rPr lang="en-US" sz="2800" dirty="0" smtClean="0"/>
              <a:t>youth </a:t>
            </a:r>
            <a:r>
              <a:rPr lang="en-US" sz="2800" dirty="0"/>
              <a:t>can make a positive social impact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Concerned with issues such as terrorism, global warming, AIDS, poverty, cancer, environmental degradation, war, depleting </a:t>
            </a:r>
            <a:r>
              <a:rPr lang="en-US" sz="2800" dirty="0" smtClean="0"/>
              <a:t>resources…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Full of potential and ability to act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Free the Children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Where media was previously focused on the Boomers, it has shifted toward the Echo kids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They’re the first generation to grow up post 9/11, surrounded by digital media: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</a:t>
            </a:r>
            <a:r>
              <a:rPr lang="en-US" dirty="0" smtClean="0"/>
              <a:t>lectronics, computers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Fashion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Focus on experiences – Reality TV, Extreme sports, You Tube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Obsession with celebrities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Music of the ’90s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The “Grunge” era enters the music world with bands like Nirvana, Pearl Jam and Sound Garden</a:t>
            </a:r>
          </a:p>
          <a:p>
            <a:r>
              <a:rPr lang="en-US" smtClean="0"/>
              <a:t>Nirvana opens the market with their new style and their dark messages</a:t>
            </a:r>
          </a:p>
          <a:p>
            <a:r>
              <a:rPr lang="en-US" smtClean="0"/>
              <a:t>Pearl Jam and other bands also reflect this message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you think?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smtClean="0"/>
              <a:t>Many people have negative views of teenagers and youth:</a:t>
            </a:r>
          </a:p>
          <a:p>
            <a:pPr lvl="1" eaLnBrk="1" hangingPunct="1"/>
            <a:r>
              <a:rPr lang="en-US" sz="2400" smtClean="0"/>
              <a:t>Obnoxious, selfish, lack of respect for parents, teachers and the law (out of control?)</a:t>
            </a:r>
          </a:p>
          <a:p>
            <a:pPr lvl="1" eaLnBrk="1" hangingPunct="1"/>
            <a:r>
              <a:rPr lang="en-US" sz="2400" smtClean="0"/>
              <a:t>Increasing rates of youth violence, school shootings, girl gangs</a:t>
            </a:r>
          </a:p>
          <a:p>
            <a:pPr lvl="1" eaLnBrk="1" hangingPunct="1"/>
            <a:r>
              <a:rPr lang="en-US" sz="2400" smtClean="0"/>
              <a:t>Promiscuous behaviour, drinking, drug use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defines your generation?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47248" cy="49170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Generation Y out of control (more rebellious, more criminally inclined, more violent)?  Or is Generation Y the victim of negative stereotypes?</a:t>
            </a:r>
          </a:p>
          <a:p>
            <a:endParaRPr lang="en-US" dirty="0" smtClean="0"/>
          </a:p>
          <a:p>
            <a:r>
              <a:rPr lang="en-US" dirty="0" smtClean="0"/>
              <a:t>How would you describe your generation with regard to its beliefs, values and interests?</a:t>
            </a:r>
          </a:p>
          <a:p>
            <a:endParaRPr lang="en-US" dirty="0" smtClean="0"/>
          </a:p>
          <a:p>
            <a:r>
              <a:rPr lang="en-US" dirty="0" smtClean="0"/>
              <a:t>Read 164-165, Questions 1-4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Demography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Why is demography useful?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1946: Dr. Benjamin Spock – “respect children as they are human beings who deserve respect” – Did/Does this mentality “corrupt” youth?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4991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r>
              <a:rPr lang="en-CA" dirty="0" smtClean="0"/>
              <a:t>What Song best Defines Generation Y?</a:t>
            </a:r>
            <a:br>
              <a:rPr lang="en-CA" dirty="0" smtClean="0"/>
            </a:br>
            <a:r>
              <a:rPr lang="en-CA" dirty="0" smtClean="0"/>
              <a:t>Group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Childlessness in Canada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Economic Impact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Declining birthrate means less young people to supplement the labour market</a:t>
            </a:r>
          </a:p>
          <a:p>
            <a:r>
              <a:rPr lang="en-CA" dirty="0" smtClean="0"/>
              <a:t>Issues for the pension plan</a:t>
            </a:r>
          </a:p>
          <a:p>
            <a:r>
              <a:rPr lang="en-CA" dirty="0" smtClean="0"/>
              <a:t>More need for housing and care for the elderly</a:t>
            </a:r>
          </a:p>
          <a:p>
            <a:r>
              <a:rPr lang="en-CA" dirty="0"/>
              <a:t>Canada needs Immigration to maintain its population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50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Increasing Naturally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Replacement level </a:t>
            </a:r>
            <a:r>
              <a:rPr lang="en-CA" dirty="0" smtClean="0"/>
              <a:t>is the number of births needed to maintain a stable population</a:t>
            </a:r>
          </a:p>
          <a:p>
            <a:r>
              <a:rPr lang="en-CA" b="1" dirty="0" smtClean="0"/>
              <a:t>Fertility</a:t>
            </a:r>
            <a:r>
              <a:rPr lang="en-CA" dirty="0" smtClean="0"/>
              <a:t> refers to actual reproduction</a:t>
            </a:r>
          </a:p>
          <a:p>
            <a:r>
              <a:rPr lang="en-CA" b="1" dirty="0" smtClean="0"/>
              <a:t>Fertility rate </a:t>
            </a:r>
            <a:r>
              <a:rPr lang="en-CA" dirty="0" smtClean="0"/>
              <a:t>is the actual number of births per woman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504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762000" y="914400"/>
            <a:ext cx="7315200" cy="6207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SOME USES FOR DEMOGRAPHY</a:t>
            </a:r>
            <a:endParaRPr lang="en-CA" cap="none" smtClean="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640960" cy="496855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CA" dirty="0" smtClean="0"/>
              <a:t>Identifying human needs and finding solutions:</a:t>
            </a:r>
          </a:p>
          <a:p>
            <a:pPr lvl="1" eaLnBrk="1" hangingPunct="1">
              <a:buFont typeface="Wingdings" pitchFamily="2" charset="2"/>
              <a:buChar char=""/>
            </a:pPr>
            <a:r>
              <a:rPr lang="en-CA" dirty="0" smtClean="0"/>
              <a:t>Governments use demographic data to plan ahead (i.e. school construction projects, health care budgets...)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Marketing Tools:</a:t>
            </a:r>
          </a:p>
          <a:p>
            <a:pPr lvl="1" eaLnBrk="1" hangingPunct="1">
              <a:buFont typeface="Wingdings" pitchFamily="2" charset="2"/>
              <a:buChar char=""/>
            </a:pPr>
            <a:r>
              <a:rPr lang="en-CA" dirty="0" smtClean="0"/>
              <a:t>Companies want to know which consumers use their products and how to make their products more appealing to these buyers</a:t>
            </a:r>
          </a:p>
        </p:txBody>
      </p:sp>
    </p:spTree>
    <p:extLst>
      <p:ext uri="{BB962C8B-B14F-4D97-AF65-F5344CB8AC3E}">
        <p14:creationId xmlns:p14="http://schemas.microsoft.com/office/powerpoint/2010/main" val="33381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Replacement Level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r>
              <a:rPr lang="en-CA" dirty="0" smtClean="0"/>
              <a:t>Canada’s replacement level is 2.1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276450"/>
              </p:ext>
            </p:extLst>
          </p:nvPr>
        </p:nvGraphicFramePr>
        <p:xfrm>
          <a:off x="251520" y="2708920"/>
          <a:ext cx="8639946" cy="3600398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439991"/>
                <a:gridCol w="1439991"/>
                <a:gridCol w="1439991"/>
                <a:gridCol w="1439991"/>
                <a:gridCol w="1439991"/>
                <a:gridCol w="1439991"/>
              </a:tblGrid>
              <a:tr h="479341">
                <a:tc gridSpan="6">
                  <a:txBody>
                    <a:bodyPr/>
                    <a:lstStyle/>
                    <a:p>
                      <a:r>
                        <a:rPr lang="en-CA" sz="2400" dirty="0"/>
                        <a:t>Births and total fertility rate, by province and </a:t>
                      </a:r>
                      <a:r>
                        <a:rPr lang="en-CA" sz="2400" dirty="0" smtClean="0"/>
                        <a:t>territory</a:t>
                      </a:r>
                      <a:endParaRPr lang="en-CA" sz="2400" dirty="0"/>
                    </a:p>
                  </a:txBody>
                  <a:tcPr marL="44372" marR="44372" marT="22186" marB="2218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79341">
                <a:tc>
                  <a:txBody>
                    <a:bodyPr/>
                    <a:lstStyle/>
                    <a:p>
                      <a:r>
                        <a:rPr lang="en-CA" sz="2400" dirty="0"/>
                        <a:t> </a:t>
                      </a:r>
                    </a:p>
                  </a:txBody>
                  <a:tcPr marL="44372" marR="44372" marT="22186" marB="2218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2006</a:t>
                      </a:r>
                    </a:p>
                  </a:txBody>
                  <a:tcPr marL="44372" marR="44372" marT="22186" marB="2218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2007</a:t>
                      </a:r>
                    </a:p>
                  </a:txBody>
                  <a:tcPr marL="44372" marR="44372" marT="22186" marB="2218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2008</a:t>
                      </a:r>
                    </a:p>
                  </a:txBody>
                  <a:tcPr marL="44372" marR="44372" marT="22186" marB="2218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2009</a:t>
                      </a:r>
                    </a:p>
                  </a:txBody>
                  <a:tcPr marL="44372" marR="44372" marT="22186" marB="2218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2010</a:t>
                      </a:r>
                    </a:p>
                  </a:txBody>
                  <a:tcPr marL="44372" marR="44372" marT="22186" marB="2218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9341">
                <a:tc>
                  <a:txBody>
                    <a:bodyPr/>
                    <a:lstStyle/>
                    <a:p>
                      <a:r>
                        <a:rPr lang="en-CA" sz="2400"/>
                        <a:t> </a:t>
                      </a:r>
                    </a:p>
                  </a:txBody>
                  <a:tcPr marL="44372" marR="44372" marT="22186" marB="22186" anchor="ctr"/>
                </a:tc>
                <a:tc gridSpan="5">
                  <a:txBody>
                    <a:bodyPr/>
                    <a:lstStyle/>
                    <a:p>
                      <a:r>
                        <a:rPr lang="en-CA" sz="2400" dirty="0"/>
                        <a:t>total fertility rate</a:t>
                      </a:r>
                    </a:p>
                  </a:txBody>
                  <a:tcPr marL="44372" marR="44372" marT="22186" marB="22186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79341">
                <a:tc>
                  <a:txBody>
                    <a:bodyPr/>
                    <a:lstStyle/>
                    <a:p>
                      <a:r>
                        <a:rPr lang="en-CA" sz="2400"/>
                        <a:t>Canada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1.59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1.66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1.68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1.67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1.63</a:t>
                      </a:r>
                    </a:p>
                  </a:txBody>
                  <a:tcPr marL="44372" marR="44372" marT="22186" marB="22186" anchor="ctr"/>
                </a:tc>
              </a:tr>
              <a:tr h="479341">
                <a:tc>
                  <a:txBody>
                    <a:bodyPr/>
                    <a:lstStyle/>
                    <a:p>
                      <a:r>
                        <a:rPr lang="en-CA" sz="2400" dirty="0"/>
                        <a:t>Ontario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1.52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1.57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1.58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1.56</a:t>
                      </a:r>
                    </a:p>
                  </a:txBody>
                  <a:tcPr marL="44372" marR="44372" marT="22186" marB="22186" anchor="ctr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1.53</a:t>
                      </a:r>
                    </a:p>
                  </a:txBody>
                  <a:tcPr marL="44372" marR="44372" marT="22186" marB="22186" anchor="ctr"/>
                </a:tc>
              </a:tr>
              <a:tr h="1203693">
                <a:tc gridSpan="6">
                  <a:txBody>
                    <a:bodyPr/>
                    <a:lstStyle/>
                    <a:p>
                      <a:r>
                        <a:rPr lang="en-CA" sz="1200" dirty="0" smtClean="0"/>
                        <a:t>Source</a:t>
                      </a:r>
                      <a:r>
                        <a:rPr lang="en-CA" sz="1200" dirty="0"/>
                        <a:t>: Statistics Canada, CANSIM, table </a:t>
                      </a:r>
                      <a:r>
                        <a:rPr lang="en-CA" sz="1200" dirty="0">
                          <a:hlinkClick r:id="rId2"/>
                        </a:rPr>
                        <a:t>102-4505</a:t>
                      </a:r>
                      <a:r>
                        <a:rPr lang="en-CA" sz="1200" dirty="0"/>
                        <a:t>.</a:t>
                      </a:r>
                      <a:br>
                        <a:rPr lang="en-CA" sz="1200" dirty="0"/>
                      </a:br>
                      <a:r>
                        <a:rPr lang="en-CA" sz="1200" dirty="0"/>
                        <a:t>Last modified: 2012-09-27.</a:t>
                      </a:r>
                    </a:p>
                  </a:txBody>
                  <a:tcPr marL="44372" marR="44372" marT="22186" marB="22186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6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Interesting Note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G8 country has managed to get to a replacement level of 2.1 (the target for a developed nation)</a:t>
            </a:r>
          </a:p>
          <a:p>
            <a:pPr lvl="1"/>
            <a:r>
              <a:rPr lang="en-CA" dirty="0" smtClean="0"/>
              <a:t>Canada, United States, United Kingdom, Russia, Japan, Germany, France, Italy,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966" y="5164224"/>
            <a:ext cx="7992888" cy="1224136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w="50800" h="50800" prst="relaxedInset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800" i="1" dirty="0" smtClean="0"/>
              <a:t>Sociological view might look at the connection of wealth to fertility and desire to have children.</a:t>
            </a:r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15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Fertility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Women 30-34 had the highest fertility rate in 2006</a:t>
            </a:r>
          </a:p>
          <a:p>
            <a:r>
              <a:rPr lang="en-CA" dirty="0" smtClean="0"/>
              <a:t>Surpassed women 25-29 for the first time</a:t>
            </a:r>
          </a:p>
          <a:p>
            <a:r>
              <a:rPr lang="en-CA" dirty="0" smtClean="0"/>
              <a:t>Confirms decision to delay childbirth</a:t>
            </a:r>
          </a:p>
          <a:p>
            <a:endParaRPr lang="en-CA" dirty="0"/>
          </a:p>
          <a:p>
            <a:pPr marL="360000" indent="-457200">
              <a:buNone/>
            </a:pPr>
            <a:endParaRPr lang="en-CA" sz="1800" dirty="0" smtClean="0"/>
          </a:p>
          <a:p>
            <a:pPr marL="360000" indent="-457200">
              <a:buNone/>
            </a:pPr>
            <a:r>
              <a:rPr lang="en-CA" sz="1800" dirty="0" smtClean="0"/>
              <a:t>Canada's </a:t>
            </a:r>
            <a:r>
              <a:rPr lang="en-CA" sz="1800" dirty="0"/>
              <a:t>fertility rate at 10-year high: </a:t>
            </a:r>
            <a:r>
              <a:rPr lang="en-CA" sz="1800" dirty="0" err="1" smtClean="0"/>
              <a:t>StatsCan</a:t>
            </a:r>
            <a:r>
              <a:rPr lang="en-CA" sz="1800" dirty="0" smtClean="0"/>
              <a:t>. (2008).CBC News Online. Retrieved from </a:t>
            </a:r>
            <a:r>
              <a:rPr lang="en-CA" sz="1800" dirty="0"/>
              <a:t>http://</a:t>
            </a:r>
            <a:r>
              <a:rPr lang="en-CA" sz="1800" dirty="0" smtClean="0"/>
              <a:t>www.cbc.ca/news/health/story/2008/09/26/fertility-rate.html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8025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Fecundity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Fecundity</a:t>
            </a:r>
            <a:r>
              <a:rPr lang="en-CA" dirty="0" smtClean="0"/>
              <a:t> is the ability to reproduce</a:t>
            </a:r>
          </a:p>
          <a:p>
            <a:r>
              <a:rPr lang="en-CA" dirty="0" smtClean="0"/>
              <a:t>A woman is fecund if she has the potential to bear offspring</a:t>
            </a:r>
          </a:p>
          <a:p>
            <a:r>
              <a:rPr lang="en-CA" dirty="0" smtClean="0"/>
              <a:t>Affected by diet and health</a:t>
            </a:r>
          </a:p>
          <a:p>
            <a:r>
              <a:rPr lang="en-CA" dirty="0" smtClean="0"/>
              <a:t>The opposite of fecundity is being sterile (unable to naturally produce children)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6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Fertility, Fecundity and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Culture influences:</a:t>
            </a:r>
          </a:p>
          <a:p>
            <a:pPr lvl="1"/>
            <a:r>
              <a:rPr lang="en-CA" dirty="0" smtClean="0"/>
              <a:t>Health (diet can effect fecundity, maternal health, menarche)</a:t>
            </a:r>
          </a:p>
          <a:p>
            <a:pPr lvl="1"/>
            <a:r>
              <a:rPr lang="en-CA" dirty="0" smtClean="0"/>
              <a:t>Beliefs about child rearing</a:t>
            </a:r>
          </a:p>
          <a:p>
            <a:pPr lvl="1"/>
            <a:r>
              <a:rPr lang="en-CA" dirty="0" smtClean="0"/>
              <a:t>Desire to have children</a:t>
            </a:r>
          </a:p>
          <a:p>
            <a:pPr lvl="1"/>
            <a:r>
              <a:rPr lang="en-CA" dirty="0" smtClean="0"/>
              <a:t>Number of children wanted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Child Free Choice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82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Voluntary Childlessness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/>
              <a:t>Voluntary childlessness </a:t>
            </a:r>
            <a:r>
              <a:rPr lang="en-CA" dirty="0" smtClean="0"/>
              <a:t>is when people </a:t>
            </a:r>
            <a:r>
              <a:rPr lang="en-CA" u="sng" dirty="0" smtClean="0"/>
              <a:t>choose</a:t>
            </a:r>
            <a:r>
              <a:rPr lang="en-CA" dirty="0" smtClean="0"/>
              <a:t> not to have children</a:t>
            </a:r>
          </a:p>
          <a:p>
            <a:r>
              <a:rPr lang="en-CA" dirty="0" smtClean="0"/>
              <a:t>They are fecund (able to have children)</a:t>
            </a:r>
          </a:p>
          <a:p>
            <a:r>
              <a:rPr lang="en-CA" dirty="0" smtClean="0"/>
              <a:t>The number of people in Canada that intend to stay childfree has remained constant</a:t>
            </a:r>
          </a:p>
          <a:p>
            <a:r>
              <a:rPr lang="en-CA" dirty="0"/>
              <a:t>R</a:t>
            </a:r>
            <a:r>
              <a:rPr lang="en-CA" dirty="0" smtClean="0"/>
              <a:t>esults in stereotyping and misunderstanding </a:t>
            </a:r>
          </a:p>
          <a:p>
            <a:r>
              <a:rPr lang="en-CA" dirty="0" smtClean="0"/>
              <a:t>People must justify the choice to not have children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7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Article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Read </a:t>
            </a:r>
            <a:r>
              <a:rPr lang="en-CA" u="sng" dirty="0" smtClean="0"/>
              <a:t>Childfree by Choice</a:t>
            </a:r>
          </a:p>
          <a:p>
            <a:r>
              <a:rPr lang="en-CA" dirty="0" smtClean="0"/>
              <a:t>Answer Questions:</a:t>
            </a:r>
          </a:p>
          <a:p>
            <a:pPr lvl="1"/>
            <a:r>
              <a:rPr lang="en-CA" dirty="0" smtClean="0"/>
              <a:t>What percentage of 20-34 year olds intend to remain childfree? Is it very different for men and women? </a:t>
            </a:r>
          </a:p>
          <a:p>
            <a:pPr lvl="1"/>
            <a:r>
              <a:rPr lang="en-CA" dirty="0" smtClean="0"/>
              <a:t>What role does religion, education and income have in the decisio</a:t>
            </a:r>
            <a:r>
              <a:rPr lang="en-CA" dirty="0"/>
              <a:t>n</a:t>
            </a:r>
            <a:r>
              <a:rPr lang="en-CA" dirty="0" smtClean="0"/>
              <a:t>?</a:t>
            </a:r>
          </a:p>
          <a:p>
            <a:pPr lvl="1"/>
            <a:r>
              <a:rPr lang="en-CA" dirty="0" smtClean="0"/>
              <a:t>Do we still live in a “</a:t>
            </a:r>
            <a:r>
              <a:rPr lang="en-CA" dirty="0" err="1" smtClean="0"/>
              <a:t>kidcentric</a:t>
            </a:r>
            <a:r>
              <a:rPr lang="en-CA" dirty="0" smtClean="0"/>
              <a:t>” society?</a:t>
            </a:r>
          </a:p>
        </p:txBody>
      </p:sp>
    </p:spTree>
    <p:extLst>
      <p:ext uri="{BB962C8B-B14F-4D97-AF65-F5344CB8AC3E}">
        <p14:creationId xmlns:p14="http://schemas.microsoft.com/office/powerpoint/2010/main" val="16219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Involuntary Childlessness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7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>
                    <a:lumMod val="25000"/>
                  </a:schemeClr>
                </a:solidFill>
              </a:rPr>
              <a:t>Involuntary Childlessness</a:t>
            </a:r>
            <a:endParaRPr lang="en-CA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People that want children but are unable to conceive for different reasons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b="1" dirty="0" smtClean="0">
                <a:solidFill>
                  <a:schemeClr val="tx2">
                    <a:lumMod val="10000"/>
                  </a:schemeClr>
                </a:solidFill>
              </a:rPr>
              <a:t>Infertility</a:t>
            </a: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: being unable to have children naturally; absence of actual reproduction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Cannot find a suitable mate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Cultural Issues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Infertility of mate</a:t>
            </a:r>
          </a:p>
          <a:p>
            <a:pPr>
              <a:buClr>
                <a:schemeClr val="tx2">
                  <a:lumMod val="10000"/>
                </a:schemeClr>
              </a:buClr>
            </a:pPr>
            <a:endParaRPr lang="en-CA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SURVEYS</a:t>
            </a:r>
            <a:endParaRPr lang="en-CA" cap="none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Have you ever filled out a product survey?</a:t>
            </a:r>
          </a:p>
          <a:p>
            <a:r>
              <a:rPr lang="en-US" smtClean="0"/>
              <a:t>Or, have you every answered market research questions over the phone?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What kinds of questions were you asked?</a:t>
            </a:r>
          </a:p>
          <a:p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839186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>
                    <a:lumMod val="25000"/>
                  </a:schemeClr>
                </a:solidFill>
              </a:rPr>
              <a:t>Infertility</a:t>
            </a:r>
            <a:endParaRPr lang="en-CA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A couple must have been trying to conceive for over a year without success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Several factors can contribute to infertility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STI’s, illness, age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Estrog</a:t>
            </a: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en levels </a:t>
            </a:r>
            <a:endParaRPr lang="en-CA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Chemicals such as BPA’s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Can lead to emotional </a:t>
            </a: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distress</a:t>
            </a:r>
            <a:endParaRPr lang="en-CA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>
                    <a:lumMod val="25000"/>
                  </a:schemeClr>
                </a:solidFill>
              </a:rPr>
              <a:t>Assisted Child Rearing</a:t>
            </a:r>
            <a:endParaRPr lang="en-CA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Infertility can be assisted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Adoption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Reproductive technologies</a:t>
            </a:r>
          </a:p>
          <a:p>
            <a:pPr lvl="1">
              <a:buClr>
                <a:schemeClr val="tx2">
                  <a:lumMod val="10000"/>
                </a:schemeClr>
              </a:buClr>
            </a:pP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IUI, AID, IVF, GIFT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Surrogacy</a:t>
            </a:r>
            <a:endParaRPr lang="en-CA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Clr>
                <a:schemeClr val="tx2">
                  <a:lumMod val="10000"/>
                </a:schemeClr>
              </a:buClr>
            </a:pPr>
            <a:endParaRPr lang="en-CA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>
                    <a:lumMod val="25000"/>
                  </a:schemeClr>
                </a:solidFill>
              </a:rPr>
              <a:t>Adoption</a:t>
            </a:r>
            <a:endParaRPr lang="en-CA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Does not change the population since the births are already recorded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Alters who demographers/census counts as the family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Changes who is legally responsible for the child/youth</a:t>
            </a:r>
          </a:p>
          <a:p>
            <a:pPr marL="0" indent="0">
              <a:buClr>
                <a:schemeClr val="tx2">
                  <a:lumMod val="10000"/>
                </a:schemeClr>
              </a:buClr>
              <a:buNone/>
            </a:pPr>
            <a:endParaRPr lang="en-CA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>
                    <a:lumMod val="25000"/>
                  </a:schemeClr>
                </a:solidFill>
              </a:rPr>
              <a:t>Adoption</a:t>
            </a:r>
            <a:endParaRPr lang="en-CA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Some facts from the Adoption Council of Canada (adoption.ca)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Public </a:t>
            </a: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(foster care): $0 - $</a:t>
            </a: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3,000</a:t>
            </a:r>
            <a:endParaRPr lang="en-CA" dirty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10000"/>
                </a:schemeClr>
              </a:buClr>
            </a:pP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Licensed Private Agency: $10,000 - $</a:t>
            </a: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20,000</a:t>
            </a:r>
            <a:endParaRPr lang="en-CA" dirty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10000"/>
                </a:schemeClr>
              </a:buClr>
            </a:pPr>
            <a:r>
              <a:rPr lang="en-CA" dirty="0">
                <a:solidFill>
                  <a:schemeClr val="tx2">
                    <a:lumMod val="10000"/>
                  </a:schemeClr>
                </a:solidFill>
              </a:rPr>
              <a:t>International: $20,000 - $</a:t>
            </a: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30,000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10000"/>
                </a:schemeClr>
              </a:buClr>
            </a:pPr>
            <a:r>
              <a:rPr lang="en-CA" dirty="0" smtClean="0">
                <a:solidFill>
                  <a:schemeClr val="tx2">
                    <a:lumMod val="10000"/>
                  </a:schemeClr>
                </a:solidFill>
              </a:rPr>
              <a:t>Approx. 30,000 children available for adoption</a:t>
            </a:r>
            <a:endParaRPr lang="en-CA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Clr>
                <a:schemeClr val="tx2">
                  <a:lumMod val="10000"/>
                </a:schemeClr>
              </a:buClr>
              <a:buNone/>
            </a:pPr>
            <a:endParaRPr lang="en-CA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6413" r="21726" b="8153"/>
          <a:stretch/>
        </p:blipFill>
        <p:spPr bwMode="auto">
          <a:xfrm>
            <a:off x="0" y="0"/>
            <a:ext cx="90966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Reproductive Technologies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48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Psychological Impact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Clr>
                <a:schemeClr val="bg1">
                  <a:lumMod val="95000"/>
                  <a:lumOff val="5000"/>
                </a:schemeClr>
              </a:buClr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Emotional Devastation</a:t>
            </a:r>
          </a:p>
          <a:p>
            <a:pPr lvl="2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Shock of being infertile</a:t>
            </a:r>
          </a:p>
          <a:p>
            <a:pPr lvl="2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Feelings of </a:t>
            </a:r>
          </a:p>
          <a:p>
            <a:pPr lvl="3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Guilt: letting others down</a:t>
            </a:r>
          </a:p>
          <a:p>
            <a:pPr lvl="3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Sadness: dreams not fulfilled, mourning loss </a:t>
            </a:r>
          </a:p>
          <a:p>
            <a:pPr lvl="3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oss of control: life plan changes </a:t>
            </a:r>
          </a:p>
          <a:p>
            <a:pPr lvl="3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Anger: </a:t>
            </a:r>
          </a:p>
          <a:p>
            <a:pPr lvl="3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Isolation: private grief</a:t>
            </a: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Infertility in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Infertility is on the rise in Canada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Has doubled in 20 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years</a:t>
            </a:r>
          </a:p>
          <a:p>
            <a:pPr lvl="1"/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1984: approx.  </a:t>
            </a:r>
            <a:r>
              <a:rPr lang="en-CA" dirty="0">
                <a:solidFill>
                  <a:schemeClr val="bg1">
                    <a:lumMod val="85000"/>
                    <a:lumOff val="15000"/>
                  </a:schemeClr>
                </a:solidFill>
              </a:rPr>
              <a:t>5% of couples with a female partner age 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18-29 </a:t>
            </a:r>
          </a:p>
          <a:p>
            <a:pPr lvl="1"/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2009-10: same group </a:t>
            </a:r>
            <a:r>
              <a:rPr lang="en-CA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ranged from 7% to 13.7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%.</a:t>
            </a: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50" y="5364676"/>
            <a:ext cx="8734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Sources: National Post,</a:t>
            </a:r>
            <a:r>
              <a:rPr lang="en-CA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CA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http</a:t>
            </a:r>
            <a:r>
              <a:rPr lang="en-CA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://</a:t>
            </a:r>
            <a:r>
              <a:rPr lang="en-CA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news.nationalpost.com/2012/02/15/infertility-on-the-rise-in-canada-study;   Drink Aware, </a:t>
            </a:r>
            <a:r>
              <a:rPr lang="en-CA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http://www.drinkaware.co.uk/check-the-facts/health-effects-of-alcohol/fertility-and-pregnancy/alcohol-and-reproduction#longtermfertility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24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Infertility in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Reasons for the rise: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Obesity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interferes with ovarian functioning; lowers sperm count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Chlamydia and Gonorrhea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Left untreated can cause long term reproductive damage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Heavy smoking and drinking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Increases chances of infertility</a:t>
            </a:r>
            <a:r>
              <a:rPr lang="en-CA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and miscarriages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950" y="5918674"/>
            <a:ext cx="8734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Sources: National Post,</a:t>
            </a:r>
            <a:r>
              <a:rPr lang="en-CA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CA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http</a:t>
            </a:r>
            <a:r>
              <a:rPr lang="en-CA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://</a:t>
            </a:r>
            <a:r>
              <a:rPr lang="en-CA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news.nationalpost.com/2012/02/15/infertility-on-the-rise-in-canada-study;   Drink Aware, </a:t>
            </a:r>
            <a:r>
              <a:rPr lang="en-CA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http://www.drinkaware.co.uk/check-the-facts/health-effects-of-alcohol/fertility-and-pregnancy/alcohol-and-reproduction#longtermfertility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24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Overcoming Infertility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Technology has advanced enough to give couples experiencing infertility the potential to conceive (to become pregnant)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endParaRPr lang="en-CA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cap="none" smtClean="0"/>
              <a:t>MARKETING AND THE STUDY OF HUMAN POPULATIONS</a:t>
            </a:r>
            <a:endParaRPr lang="en-CA" cap="none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When you completed your survey, you were probably asked to give your age group</a:t>
            </a:r>
          </a:p>
          <a:p>
            <a:r>
              <a:rPr lang="en-US" dirty="0" smtClean="0"/>
              <a:t>Companies want to know which consumers use their products</a:t>
            </a:r>
          </a:p>
          <a:p>
            <a:r>
              <a:rPr lang="en-US" dirty="0" smtClean="0"/>
              <a:t>They also want to know how to make their products more appealing to those buyers</a:t>
            </a:r>
          </a:p>
          <a:p>
            <a:r>
              <a:rPr lang="en-US" dirty="0" smtClean="0"/>
              <a:t>Age has a great deal to do with our interests, habits, tastes and spending</a:t>
            </a:r>
          </a:p>
          <a:p>
            <a:r>
              <a:rPr lang="en-US" dirty="0" smtClean="0"/>
              <a:t>It is also a very important part of demography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790203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Reproductive Technologies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There are four technological methods available to infertile couples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Intrauterine Insemination (IUI)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Vitro Fertilization (IVF)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Gamete </a:t>
            </a:r>
            <a:r>
              <a:rPr lang="en-CA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Intrafallopian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Transfer (GIFT)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Artificial Insemination Donor (AID)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surrogate can be used for all instances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Intrauterine Insemination (IUI)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Assists in making the sperm and egg meet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Woman provided with drugs to increase ovulation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Sperm is carefully selected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Directly inserted near the fallopian tubes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65" y="1916832"/>
            <a:ext cx="3808023" cy="40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Vitro Fertilization (IVF)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Typically used when woman has blocked fallopian tubes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Vitro= In Glass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Sperm and eggs are combined in the lab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Embryo is inserted into the uterus </a:t>
            </a: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39" y="1916832"/>
            <a:ext cx="39921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3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8052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Source: Nola.com, http://media.nola.com/news_impact/images/ochsner-in-vitro.gif</a:t>
            </a:r>
          </a:p>
        </p:txBody>
      </p:sp>
    </p:spTree>
    <p:extLst>
      <p:ext uri="{BB962C8B-B14F-4D97-AF65-F5344CB8AC3E}">
        <p14:creationId xmlns:p14="http://schemas.microsoft.com/office/powerpoint/2010/main" val="37666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Vitro Fertilization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925144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Louise Brown, first successful “test tube” baby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Born July 25, 1978 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Great Britain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Lesley Brown had blocked fallopian tubes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Doctor’s performed the experimental procedure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It had never resulted in birth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80 failed attempts</a:t>
            </a: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69" y="1876244"/>
            <a:ext cx="3099504" cy="41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CA" dirty="0" smtClean="0"/>
              <a:t>Gamete </a:t>
            </a:r>
            <a:r>
              <a:rPr lang="en-CA" dirty="0" err="1" smtClean="0"/>
              <a:t>Intrafallopian</a:t>
            </a:r>
            <a:r>
              <a:rPr lang="en-CA" dirty="0" smtClean="0"/>
              <a:t> Transfer (GIFT)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Similar to IVF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Sperm and egg are mixed together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Placed in fallopian tube for more natural fertilization </a:t>
            </a: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05" y="234888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13013" cy="64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5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CA" dirty="0" smtClean="0"/>
              <a:t>Artificial Insemination Donor (AID)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467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Sperm for any of the methods can be used from the partner or from a donor (friend, family, unknown)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Used if the partner has genetic problem, low sperm count or poor quality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Sperm and semen are analyzed and frozen in a </a:t>
            </a:r>
            <a:r>
              <a:rPr lang="en-CA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cryoprotectant</a:t>
            </a: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 descr="http://eivf.net/wp-content/uploads/2011/09/human-egg-freez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Costs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Depending on the health condition and the procedure prices range from $500-$10000/attempt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IVF Canada: </a:t>
            </a: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http://ivfcanada.com/index.php?route=common/home</a:t>
            </a:r>
            <a:endParaRPr lang="en-C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en-C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Coverage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</a:t>
            </a:r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O</a:t>
            </a: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ntario fertility tests are paid for under OHIP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Fertility treatments are not fully covered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Quebec fertility treatments are covered</a:t>
            </a:r>
          </a:p>
          <a:p>
            <a:pPr lvl="1"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 of August 2010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There are discussions about adding treatments to OHIP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endParaRPr lang="en-C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288" cy="1354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CA" sz="2800" b="1" cap="none" dirty="0" smtClean="0"/>
              <a:t/>
            </a:r>
            <a:br>
              <a:rPr lang="en-CA" sz="2800" b="1" cap="none" dirty="0" smtClean="0"/>
            </a:br>
            <a:r>
              <a:rPr lang="en-CA" sz="2800" b="1" cap="none" dirty="0" smtClean="0"/>
              <a:t/>
            </a:r>
            <a:br>
              <a:rPr lang="en-CA" sz="2800" b="1" cap="none" dirty="0" smtClean="0"/>
            </a:br>
            <a:r>
              <a:rPr lang="en-CA" sz="2800" b="1" cap="none" dirty="0" smtClean="0"/>
              <a:t/>
            </a:r>
            <a:br>
              <a:rPr lang="en-CA" sz="2800" b="1" cap="none" dirty="0" smtClean="0"/>
            </a:br>
            <a:r>
              <a:rPr lang="en-CA" sz="2800" b="1" cap="none" dirty="0" smtClean="0"/>
              <a:t/>
            </a:r>
            <a:br>
              <a:rPr lang="en-CA" sz="2800" b="1" cap="none" dirty="0" smtClean="0"/>
            </a:br>
            <a:r>
              <a:rPr lang="en-CA" sz="2800" b="1" cap="none" dirty="0" smtClean="0"/>
              <a:t/>
            </a:r>
            <a:br>
              <a:rPr lang="en-CA" sz="2800" b="1" cap="none" dirty="0" smtClean="0"/>
            </a:br>
            <a:r>
              <a:rPr lang="en-CA" sz="2800" b="1" cap="none" dirty="0" smtClean="0"/>
              <a:t/>
            </a:r>
            <a:br>
              <a:rPr lang="en-CA" sz="2800" b="1" cap="none" dirty="0" smtClean="0"/>
            </a:br>
            <a:r>
              <a:rPr lang="en-CA" sz="2000" b="1" cap="none" dirty="0" smtClean="0"/>
              <a:t>DEMOGRAPHERS LOOK AT ISSUES ACCORDING TO LEVEL OF DEVELOPMENT OF THE COUNTRY</a:t>
            </a:r>
            <a:r>
              <a:rPr lang="en-CA" sz="2700" b="1" cap="none" dirty="0" smtClean="0"/>
              <a:t/>
            </a:r>
            <a:br>
              <a:rPr lang="en-CA" sz="2700" b="1" cap="none" dirty="0" smtClean="0"/>
            </a:br>
            <a:endParaRPr lang="en-CA" sz="2700" cap="non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35280" cy="5133057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b="1" dirty="0" smtClean="0"/>
              <a:t>Less </a:t>
            </a:r>
            <a:r>
              <a:rPr lang="en-CA" b="1" dirty="0"/>
              <a:t>developed countries: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high </a:t>
            </a:r>
            <a:r>
              <a:rPr lang="en-CA" dirty="0"/>
              <a:t>levels of </a:t>
            </a:r>
            <a:r>
              <a:rPr lang="en-CA" dirty="0" smtClean="0"/>
              <a:t>fertility.</a:t>
            </a: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high </a:t>
            </a:r>
            <a:r>
              <a:rPr lang="en-CA" dirty="0"/>
              <a:t>levels of infant </a:t>
            </a:r>
            <a:r>
              <a:rPr lang="en-CA" dirty="0" smtClean="0"/>
              <a:t>mortality.</a:t>
            </a: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a </a:t>
            </a:r>
            <a:r>
              <a:rPr lang="en-CA" dirty="0"/>
              <a:t>high prevalence of </a:t>
            </a:r>
            <a:r>
              <a:rPr lang="en-CA" dirty="0" smtClean="0"/>
              <a:t>HIV/AIDS.</a:t>
            </a: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high </a:t>
            </a:r>
            <a:r>
              <a:rPr lang="en-CA" dirty="0"/>
              <a:t>levels of out-migration to more developed </a:t>
            </a:r>
            <a:r>
              <a:rPr lang="en-CA" dirty="0" smtClean="0"/>
              <a:t>countries.</a:t>
            </a:r>
            <a:endParaRPr lang="en-CA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dirty="0" smtClean="0"/>
              <a:t>______________________________________________</a:t>
            </a:r>
            <a:endParaRPr lang="en-CA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b="1" dirty="0" smtClean="0"/>
              <a:t>More </a:t>
            </a:r>
            <a:r>
              <a:rPr lang="en-CA" b="1" dirty="0"/>
              <a:t>developed countries: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low </a:t>
            </a:r>
            <a:r>
              <a:rPr lang="en-CA" dirty="0"/>
              <a:t>fertility </a:t>
            </a:r>
            <a:r>
              <a:rPr lang="en-CA" dirty="0" smtClean="0"/>
              <a:t>patterns.</a:t>
            </a: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women </a:t>
            </a:r>
            <a:r>
              <a:rPr lang="en-CA" dirty="0"/>
              <a:t>having babies at later </a:t>
            </a:r>
            <a:r>
              <a:rPr lang="en-CA" dirty="0" smtClean="0"/>
              <a:t>ages.</a:t>
            </a: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populations </a:t>
            </a:r>
            <a:r>
              <a:rPr lang="en-CA" dirty="0"/>
              <a:t>with below replacement levels of </a:t>
            </a:r>
            <a:r>
              <a:rPr lang="en-CA" dirty="0" smtClean="0"/>
              <a:t>fertility.</a:t>
            </a: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CA" dirty="0" smtClean="0"/>
              <a:t>and </a:t>
            </a:r>
            <a:r>
              <a:rPr lang="en-CA" dirty="0"/>
              <a:t>large numbers of migrants from less developed </a:t>
            </a:r>
            <a:r>
              <a:rPr lang="en-CA" dirty="0" smtClean="0"/>
              <a:t>countries.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11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Article: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http://business.financialpost.com/personal-finance/the-cost-of-infertility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>
                <a:hlinkClick r:id="rId3"/>
              </a:rPr>
              <a:t>http://www.babycenter.ca/a1028300/cost-of-fertility-treatments-in-canada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ctr"/>
            <a:r>
              <a:rPr lang="en-CA" dirty="0" smtClean="0"/>
              <a:t>Should this be covered by OHIP?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173782"/>
              </p:ext>
            </p:extLst>
          </p:nvPr>
        </p:nvGraphicFramePr>
        <p:xfrm>
          <a:off x="457200" y="1600200"/>
          <a:ext cx="8229600" cy="43470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532656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YES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NO</a:t>
                      </a:r>
                      <a:endParaRPr lang="en-CA" sz="3200" dirty="0"/>
                    </a:p>
                  </a:txBody>
                  <a:tcPr/>
                </a:tc>
              </a:tr>
              <a:tr h="376797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2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Surrogacy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Surrogate = substitute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woman carries a pregnancy for another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Can be done using IUI, IVF, GIFT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Recommended in cases of multiple miscarriages, failed IVF, uterine defects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Used for different personal reasons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Egg can come from non-carrying mother and sperm can come from father</a:t>
            </a:r>
            <a:endParaRPr lang="en-C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Surrogacy and  Parental Rights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Contracts are used between surrogate and parent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Sometimes parents decide they do not want the baby or surrogate wants to keep the baby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</a:pPr>
            <a:r>
              <a:rPr lang="en-C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Courts sometimes used decide who is the real parent</a:t>
            </a:r>
          </a:p>
          <a:p>
            <a:endParaRPr lang="en-C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Industrialization has an impact…</a:t>
            </a:r>
            <a:endParaRPr lang="en-CA" dirty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435280" cy="4989041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CA" dirty="0" smtClean="0"/>
              <a:t>Given the impact of industrialization in the reduction of fertility and mortality and the international migration flows from less developed to more developed countries around the world…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CA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CA" dirty="0" smtClean="0"/>
              <a:t>…it is a common practice among demographers to observe separately the demographic processes in </a:t>
            </a:r>
            <a:r>
              <a:rPr lang="en-CA" b="1" dirty="0" smtClean="0"/>
              <a:t>less developed countries </a:t>
            </a:r>
            <a:r>
              <a:rPr lang="en-CA" dirty="0" smtClean="0"/>
              <a:t>(also called developing countries) from those in </a:t>
            </a:r>
            <a:r>
              <a:rPr lang="en-CA" b="1" dirty="0" smtClean="0"/>
              <a:t>more developed countries </a:t>
            </a:r>
            <a:r>
              <a:rPr lang="en-CA" dirty="0" smtClean="0"/>
              <a:t>(also referred as developed countries).</a:t>
            </a:r>
          </a:p>
        </p:txBody>
      </p:sp>
    </p:spTree>
    <p:extLst>
      <p:ext uri="{BB962C8B-B14F-4D97-AF65-F5344CB8AC3E}">
        <p14:creationId xmlns:p14="http://schemas.microsoft.com/office/powerpoint/2010/main" val="10063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1836</TotalTime>
  <Words>3351</Words>
  <Application>Microsoft Office PowerPoint</Application>
  <PresentationFormat>On-screen Show (4:3)</PresentationFormat>
  <Paragraphs>518</Paragraphs>
  <Slides>83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Thatch</vt:lpstr>
      <vt:lpstr>DEMOGRAPHY:</vt:lpstr>
      <vt:lpstr>Demography:</vt:lpstr>
      <vt:lpstr>Demography</vt:lpstr>
      <vt:lpstr>Social Scientists</vt:lpstr>
      <vt:lpstr>SOME USES FOR DEMOGRAPHY</vt:lpstr>
      <vt:lpstr>SURVEYS</vt:lpstr>
      <vt:lpstr>MARKETING AND THE STUDY OF HUMAN POPULATIONS</vt:lpstr>
      <vt:lpstr>      DEMOGRAPHERS LOOK AT ISSUES ACCORDING TO LEVEL OF DEVELOPMENT OF THE COUNTRY </vt:lpstr>
      <vt:lpstr>Industrialization has an impact…</vt:lpstr>
      <vt:lpstr>GOVERNMENTS AND THE STUDY OF HUMAN POPULATIONS</vt:lpstr>
      <vt:lpstr>KEY WORD: POPULATION</vt:lpstr>
      <vt:lpstr>COMINGS AND GOINGS</vt:lpstr>
      <vt:lpstr>How Population Changes</vt:lpstr>
      <vt:lpstr>The Changing Population</vt:lpstr>
      <vt:lpstr>Calculating the Population</vt:lpstr>
      <vt:lpstr>Calculating the Population</vt:lpstr>
      <vt:lpstr>Migration</vt:lpstr>
      <vt:lpstr>Migration</vt:lpstr>
      <vt:lpstr>Calculating the Population</vt:lpstr>
      <vt:lpstr>Calculations: PRACTICE</vt:lpstr>
      <vt:lpstr>Populations and Generations </vt:lpstr>
      <vt:lpstr>StatsCan, 2006</vt:lpstr>
      <vt:lpstr>Baby Boom</vt:lpstr>
      <vt:lpstr>Generation X 1960-1966</vt:lpstr>
      <vt:lpstr>Cause of the Baby Boom</vt:lpstr>
      <vt:lpstr>Causes of the Baby Boom</vt:lpstr>
      <vt:lpstr>Levvittown - Suburbia</vt:lpstr>
      <vt:lpstr>Causes Continued…</vt:lpstr>
      <vt:lpstr>Bringing up the Boomers</vt:lpstr>
      <vt:lpstr>Counterculture</vt:lpstr>
      <vt:lpstr>1960s Counterculture</vt:lpstr>
      <vt:lpstr>The Who: My Generation</vt:lpstr>
      <vt:lpstr>Lyrics: “My Generation”</vt:lpstr>
      <vt:lpstr>Sexual Revolution</vt:lpstr>
      <vt:lpstr>Impacts of the Baby Boom</vt:lpstr>
      <vt:lpstr>Generation Y: The Echo Boom</vt:lpstr>
      <vt:lpstr>PowerPoint Presentation</vt:lpstr>
      <vt:lpstr>PowerPoint Presentation</vt:lpstr>
      <vt:lpstr>Economic Impact</vt:lpstr>
      <vt:lpstr>Social Impact</vt:lpstr>
      <vt:lpstr>Media</vt:lpstr>
      <vt:lpstr>Music of the ’90s</vt:lpstr>
      <vt:lpstr>What do you think?</vt:lpstr>
      <vt:lpstr>What defines your generation?</vt:lpstr>
      <vt:lpstr>Demography</vt:lpstr>
      <vt:lpstr>What Song best Defines Generation Y? Group Assignment</vt:lpstr>
      <vt:lpstr>Childlessness in Canada</vt:lpstr>
      <vt:lpstr>Economic Impact</vt:lpstr>
      <vt:lpstr>Increasing Naturally</vt:lpstr>
      <vt:lpstr>Replacement Level</vt:lpstr>
      <vt:lpstr>Interesting Note</vt:lpstr>
      <vt:lpstr>Fertility </vt:lpstr>
      <vt:lpstr>Fecundity</vt:lpstr>
      <vt:lpstr>Fertility, Fecundity and Culture</vt:lpstr>
      <vt:lpstr>The Child Free Choice</vt:lpstr>
      <vt:lpstr>Voluntary Childlessness</vt:lpstr>
      <vt:lpstr>Article Analysis</vt:lpstr>
      <vt:lpstr>Involuntary Childlessness</vt:lpstr>
      <vt:lpstr>Involuntary Childlessness</vt:lpstr>
      <vt:lpstr>Infertility</vt:lpstr>
      <vt:lpstr>Assisted Child Rearing</vt:lpstr>
      <vt:lpstr>Adoption</vt:lpstr>
      <vt:lpstr>Adoption</vt:lpstr>
      <vt:lpstr>PowerPoint Presentation</vt:lpstr>
      <vt:lpstr>Reproductive Technologies</vt:lpstr>
      <vt:lpstr>Psychological Impact </vt:lpstr>
      <vt:lpstr>Infertility in Canada</vt:lpstr>
      <vt:lpstr>Infertility in Canada</vt:lpstr>
      <vt:lpstr>Overcoming Infertility</vt:lpstr>
      <vt:lpstr>Reproductive Technologies</vt:lpstr>
      <vt:lpstr>Intrauterine Insemination (IUI)</vt:lpstr>
      <vt:lpstr>In Vitro Fertilization (IVF)</vt:lpstr>
      <vt:lpstr>PowerPoint Presentation</vt:lpstr>
      <vt:lpstr>In Vitro Fertilization</vt:lpstr>
      <vt:lpstr>Gamete Intrafallopian Transfer (GIFT)</vt:lpstr>
      <vt:lpstr>PowerPoint Presentation</vt:lpstr>
      <vt:lpstr>Artificial Insemination Donor (AID)</vt:lpstr>
      <vt:lpstr>Costs</vt:lpstr>
      <vt:lpstr>Coverage</vt:lpstr>
      <vt:lpstr>Article:</vt:lpstr>
      <vt:lpstr>Should this be covered by OHIP?</vt:lpstr>
      <vt:lpstr>Surrogacy</vt:lpstr>
      <vt:lpstr>Surrogacy and  Parental Rights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Challenges and Changes in Population</dc:title>
  <dc:creator>NICOLE</dc:creator>
  <cp:lastModifiedBy>Ferguson, Katie</cp:lastModifiedBy>
  <cp:revision>130</cp:revision>
  <cp:lastPrinted>2013-02-27T21:41:47Z</cp:lastPrinted>
  <dcterms:created xsi:type="dcterms:W3CDTF">2013-02-24T22:51:45Z</dcterms:created>
  <dcterms:modified xsi:type="dcterms:W3CDTF">2015-07-17T12:04:26Z</dcterms:modified>
</cp:coreProperties>
</file>