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57" r:id="rId5"/>
    <p:sldId id="263" r:id="rId6"/>
    <p:sldId id="266" r:id="rId7"/>
    <p:sldId id="270" r:id="rId8"/>
    <p:sldId id="275" r:id="rId9"/>
    <p:sldId id="274" r:id="rId10"/>
    <p:sldId id="273" r:id="rId11"/>
    <p:sldId id="272" r:id="rId12"/>
    <p:sldId id="271" r:id="rId13"/>
    <p:sldId id="276" r:id="rId14"/>
    <p:sldId id="280" r:id="rId15"/>
    <p:sldId id="281" r:id="rId16"/>
    <p:sldId id="282" r:id="rId17"/>
    <p:sldId id="283" r:id="rId18"/>
    <p:sldId id="284" r:id="rId19"/>
    <p:sldId id="285" r:id="rId20"/>
    <p:sldId id="286" r:id="rId21"/>
    <p:sldId id="278" r:id="rId22"/>
    <p:sldId id="287" r:id="rId23"/>
    <p:sldId id="277"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C030D-8F52-462F-9EBF-905E4C7C97E0}" type="doc">
      <dgm:prSet loTypeId="urn:microsoft.com/office/officeart/2005/8/layout/venn1" loCatId="relationship" qsTypeId="urn:microsoft.com/office/officeart/2005/8/quickstyle/simple4" qsCatId="simple" csTypeId="urn:microsoft.com/office/officeart/2005/8/colors/colorful1#1" csCatId="colorful" phldr="1"/>
      <dgm:spPr/>
      <dgm:t>
        <a:bodyPr/>
        <a:lstStyle/>
        <a:p>
          <a:endParaRPr lang="en-CA"/>
        </a:p>
      </dgm:t>
    </dgm:pt>
    <dgm:pt modelId="{7321E51D-F592-41E8-8977-9F318ABDAEBF}">
      <dgm:prSet phldrT="[Text]"/>
      <dgm:spPr/>
      <dgm:t>
        <a:bodyPr/>
        <a:lstStyle/>
        <a:p>
          <a:r>
            <a:rPr lang="en-CA" dirty="0" smtClean="0"/>
            <a:t>mental</a:t>
          </a:r>
          <a:endParaRPr lang="en-CA" dirty="0"/>
        </a:p>
      </dgm:t>
    </dgm:pt>
    <dgm:pt modelId="{39D778B2-EE4F-44F9-86F1-D06C4806DAF0}" type="parTrans" cxnId="{49FCCF41-2A53-472C-A363-037ACC3C5C1D}">
      <dgm:prSet/>
      <dgm:spPr/>
      <dgm:t>
        <a:bodyPr/>
        <a:lstStyle/>
        <a:p>
          <a:endParaRPr lang="en-CA"/>
        </a:p>
      </dgm:t>
    </dgm:pt>
    <dgm:pt modelId="{5FF2860B-31D9-419A-8115-D072EA42FB61}" type="sibTrans" cxnId="{49FCCF41-2A53-472C-A363-037ACC3C5C1D}">
      <dgm:prSet/>
      <dgm:spPr/>
      <dgm:t>
        <a:bodyPr/>
        <a:lstStyle/>
        <a:p>
          <a:endParaRPr lang="en-CA"/>
        </a:p>
      </dgm:t>
    </dgm:pt>
    <dgm:pt modelId="{7BAD03B2-9DEA-4F2C-B8A5-FD6C4DE6E58D}">
      <dgm:prSet phldrT="[Text]"/>
      <dgm:spPr/>
      <dgm:t>
        <a:bodyPr/>
        <a:lstStyle/>
        <a:p>
          <a:r>
            <a:rPr lang="en-CA" dirty="0" smtClean="0"/>
            <a:t>physical</a:t>
          </a:r>
          <a:endParaRPr lang="en-CA" dirty="0"/>
        </a:p>
      </dgm:t>
    </dgm:pt>
    <dgm:pt modelId="{8879EF61-8048-4B6D-A1EE-52046BA1DE59}" type="parTrans" cxnId="{008B74EB-FEEB-4083-ABB2-B2508FDF6A8E}">
      <dgm:prSet/>
      <dgm:spPr/>
      <dgm:t>
        <a:bodyPr/>
        <a:lstStyle/>
        <a:p>
          <a:endParaRPr lang="en-CA"/>
        </a:p>
      </dgm:t>
    </dgm:pt>
    <dgm:pt modelId="{F58308C8-82E8-457F-94D2-569FD4025555}" type="sibTrans" cxnId="{008B74EB-FEEB-4083-ABB2-B2508FDF6A8E}">
      <dgm:prSet/>
      <dgm:spPr/>
      <dgm:t>
        <a:bodyPr/>
        <a:lstStyle/>
        <a:p>
          <a:endParaRPr lang="en-CA"/>
        </a:p>
      </dgm:t>
    </dgm:pt>
    <dgm:pt modelId="{EF8167EC-2722-4111-802A-AC5933AB5B78}">
      <dgm:prSet phldrT="[Text]"/>
      <dgm:spPr/>
      <dgm:t>
        <a:bodyPr/>
        <a:lstStyle/>
        <a:p>
          <a:r>
            <a:rPr lang="en-CA" dirty="0" smtClean="0"/>
            <a:t>emotional</a:t>
          </a:r>
          <a:endParaRPr lang="en-CA" dirty="0"/>
        </a:p>
      </dgm:t>
    </dgm:pt>
    <dgm:pt modelId="{F3B79EAC-3E1B-4984-8C5B-5577EB666FC8}" type="parTrans" cxnId="{46C6BDC1-161B-4F0E-9E3A-A004D6C65283}">
      <dgm:prSet/>
      <dgm:spPr/>
      <dgm:t>
        <a:bodyPr/>
        <a:lstStyle/>
        <a:p>
          <a:endParaRPr lang="en-CA"/>
        </a:p>
      </dgm:t>
    </dgm:pt>
    <dgm:pt modelId="{BCA79889-7787-406B-96EC-6CF751C44DF6}" type="sibTrans" cxnId="{46C6BDC1-161B-4F0E-9E3A-A004D6C65283}">
      <dgm:prSet/>
      <dgm:spPr/>
      <dgm:t>
        <a:bodyPr/>
        <a:lstStyle/>
        <a:p>
          <a:endParaRPr lang="en-CA"/>
        </a:p>
      </dgm:t>
    </dgm:pt>
    <dgm:pt modelId="{96884D44-ACD8-4C09-9124-C3919B534BF4}" type="pres">
      <dgm:prSet presAssocID="{47BC030D-8F52-462F-9EBF-905E4C7C97E0}" presName="compositeShape" presStyleCnt="0">
        <dgm:presLayoutVars>
          <dgm:chMax val="7"/>
          <dgm:dir/>
          <dgm:resizeHandles val="exact"/>
        </dgm:presLayoutVars>
      </dgm:prSet>
      <dgm:spPr/>
      <dgm:t>
        <a:bodyPr/>
        <a:lstStyle/>
        <a:p>
          <a:endParaRPr lang="en-CA"/>
        </a:p>
      </dgm:t>
    </dgm:pt>
    <dgm:pt modelId="{1522A129-64B4-43A2-9B86-CCB46FD83786}" type="pres">
      <dgm:prSet presAssocID="{7321E51D-F592-41E8-8977-9F318ABDAEBF}" presName="circ1" presStyleLbl="vennNode1" presStyleIdx="0" presStyleCnt="3"/>
      <dgm:spPr/>
      <dgm:t>
        <a:bodyPr/>
        <a:lstStyle/>
        <a:p>
          <a:endParaRPr lang="en-CA"/>
        </a:p>
      </dgm:t>
    </dgm:pt>
    <dgm:pt modelId="{6D7535DF-193A-4812-B41E-853ADC1ADF88}" type="pres">
      <dgm:prSet presAssocID="{7321E51D-F592-41E8-8977-9F318ABDAEBF}" presName="circ1Tx" presStyleLbl="revTx" presStyleIdx="0" presStyleCnt="0">
        <dgm:presLayoutVars>
          <dgm:chMax val="0"/>
          <dgm:chPref val="0"/>
          <dgm:bulletEnabled val="1"/>
        </dgm:presLayoutVars>
      </dgm:prSet>
      <dgm:spPr/>
      <dgm:t>
        <a:bodyPr/>
        <a:lstStyle/>
        <a:p>
          <a:endParaRPr lang="en-CA"/>
        </a:p>
      </dgm:t>
    </dgm:pt>
    <dgm:pt modelId="{6EECEEB5-4322-4700-A818-BCE27661BE72}" type="pres">
      <dgm:prSet presAssocID="{7BAD03B2-9DEA-4F2C-B8A5-FD6C4DE6E58D}" presName="circ2" presStyleLbl="vennNode1" presStyleIdx="1" presStyleCnt="3"/>
      <dgm:spPr/>
      <dgm:t>
        <a:bodyPr/>
        <a:lstStyle/>
        <a:p>
          <a:endParaRPr lang="en-CA"/>
        </a:p>
      </dgm:t>
    </dgm:pt>
    <dgm:pt modelId="{F54F81DE-E16E-48FB-BF5C-2D461411B34C}" type="pres">
      <dgm:prSet presAssocID="{7BAD03B2-9DEA-4F2C-B8A5-FD6C4DE6E58D}" presName="circ2Tx" presStyleLbl="revTx" presStyleIdx="0" presStyleCnt="0">
        <dgm:presLayoutVars>
          <dgm:chMax val="0"/>
          <dgm:chPref val="0"/>
          <dgm:bulletEnabled val="1"/>
        </dgm:presLayoutVars>
      </dgm:prSet>
      <dgm:spPr/>
      <dgm:t>
        <a:bodyPr/>
        <a:lstStyle/>
        <a:p>
          <a:endParaRPr lang="en-CA"/>
        </a:p>
      </dgm:t>
    </dgm:pt>
    <dgm:pt modelId="{2E1347D4-FFB7-4543-976F-929ABE53448B}" type="pres">
      <dgm:prSet presAssocID="{EF8167EC-2722-4111-802A-AC5933AB5B78}" presName="circ3" presStyleLbl="vennNode1" presStyleIdx="2" presStyleCnt="3"/>
      <dgm:spPr/>
      <dgm:t>
        <a:bodyPr/>
        <a:lstStyle/>
        <a:p>
          <a:endParaRPr lang="en-CA"/>
        </a:p>
      </dgm:t>
    </dgm:pt>
    <dgm:pt modelId="{5C71F4A6-E6BB-411D-A62C-44D104D07A9F}" type="pres">
      <dgm:prSet presAssocID="{EF8167EC-2722-4111-802A-AC5933AB5B78}" presName="circ3Tx" presStyleLbl="revTx" presStyleIdx="0" presStyleCnt="0">
        <dgm:presLayoutVars>
          <dgm:chMax val="0"/>
          <dgm:chPref val="0"/>
          <dgm:bulletEnabled val="1"/>
        </dgm:presLayoutVars>
      </dgm:prSet>
      <dgm:spPr/>
      <dgm:t>
        <a:bodyPr/>
        <a:lstStyle/>
        <a:p>
          <a:endParaRPr lang="en-CA"/>
        </a:p>
      </dgm:t>
    </dgm:pt>
  </dgm:ptLst>
  <dgm:cxnLst>
    <dgm:cxn modelId="{49FCCF41-2A53-472C-A363-037ACC3C5C1D}" srcId="{47BC030D-8F52-462F-9EBF-905E4C7C97E0}" destId="{7321E51D-F592-41E8-8977-9F318ABDAEBF}" srcOrd="0" destOrd="0" parTransId="{39D778B2-EE4F-44F9-86F1-D06C4806DAF0}" sibTransId="{5FF2860B-31D9-419A-8115-D072EA42FB61}"/>
    <dgm:cxn modelId="{E68B9016-254E-4517-8BF7-5FDA91F3D6AE}" type="presOf" srcId="{EF8167EC-2722-4111-802A-AC5933AB5B78}" destId="{2E1347D4-FFB7-4543-976F-929ABE53448B}" srcOrd="0" destOrd="0" presId="urn:microsoft.com/office/officeart/2005/8/layout/venn1"/>
    <dgm:cxn modelId="{995A5F31-ED98-47B4-8B3D-19BC0321C7C4}" type="presOf" srcId="{7321E51D-F592-41E8-8977-9F318ABDAEBF}" destId="{6D7535DF-193A-4812-B41E-853ADC1ADF88}" srcOrd="1" destOrd="0" presId="urn:microsoft.com/office/officeart/2005/8/layout/venn1"/>
    <dgm:cxn modelId="{E27D562F-A7A8-416D-A0C8-A415C1285B4D}" type="presOf" srcId="{EF8167EC-2722-4111-802A-AC5933AB5B78}" destId="{5C71F4A6-E6BB-411D-A62C-44D104D07A9F}" srcOrd="1" destOrd="0" presId="urn:microsoft.com/office/officeart/2005/8/layout/venn1"/>
    <dgm:cxn modelId="{46C6BDC1-161B-4F0E-9E3A-A004D6C65283}" srcId="{47BC030D-8F52-462F-9EBF-905E4C7C97E0}" destId="{EF8167EC-2722-4111-802A-AC5933AB5B78}" srcOrd="2" destOrd="0" parTransId="{F3B79EAC-3E1B-4984-8C5B-5577EB666FC8}" sibTransId="{BCA79889-7787-406B-96EC-6CF751C44DF6}"/>
    <dgm:cxn modelId="{008B74EB-FEEB-4083-ABB2-B2508FDF6A8E}" srcId="{47BC030D-8F52-462F-9EBF-905E4C7C97E0}" destId="{7BAD03B2-9DEA-4F2C-B8A5-FD6C4DE6E58D}" srcOrd="1" destOrd="0" parTransId="{8879EF61-8048-4B6D-A1EE-52046BA1DE59}" sibTransId="{F58308C8-82E8-457F-94D2-569FD4025555}"/>
    <dgm:cxn modelId="{A63410F0-9D28-4395-9D91-0C17EA17501E}" type="presOf" srcId="{7BAD03B2-9DEA-4F2C-B8A5-FD6C4DE6E58D}" destId="{6EECEEB5-4322-4700-A818-BCE27661BE72}" srcOrd="0" destOrd="0" presId="urn:microsoft.com/office/officeart/2005/8/layout/venn1"/>
    <dgm:cxn modelId="{882CC75C-BB7F-4C40-B134-8957F05F0A9D}" type="presOf" srcId="{7321E51D-F592-41E8-8977-9F318ABDAEBF}" destId="{1522A129-64B4-43A2-9B86-CCB46FD83786}" srcOrd="0" destOrd="0" presId="urn:microsoft.com/office/officeart/2005/8/layout/venn1"/>
    <dgm:cxn modelId="{8FBCC0AB-0A40-48A6-B41C-021CBF7B2EB7}" type="presOf" srcId="{47BC030D-8F52-462F-9EBF-905E4C7C97E0}" destId="{96884D44-ACD8-4C09-9124-C3919B534BF4}" srcOrd="0" destOrd="0" presId="urn:microsoft.com/office/officeart/2005/8/layout/venn1"/>
    <dgm:cxn modelId="{2ECB6ADF-C699-4EC8-8523-2C91EC560923}" type="presOf" srcId="{7BAD03B2-9DEA-4F2C-B8A5-FD6C4DE6E58D}" destId="{F54F81DE-E16E-48FB-BF5C-2D461411B34C}" srcOrd="1" destOrd="0" presId="urn:microsoft.com/office/officeart/2005/8/layout/venn1"/>
    <dgm:cxn modelId="{4A4988E2-9C1F-4447-9B5C-55BB40FE118F}" type="presParOf" srcId="{96884D44-ACD8-4C09-9124-C3919B534BF4}" destId="{1522A129-64B4-43A2-9B86-CCB46FD83786}" srcOrd="0" destOrd="0" presId="urn:microsoft.com/office/officeart/2005/8/layout/venn1"/>
    <dgm:cxn modelId="{E2A86269-CE44-4ABF-AAA7-4FF2B783E4C8}" type="presParOf" srcId="{96884D44-ACD8-4C09-9124-C3919B534BF4}" destId="{6D7535DF-193A-4812-B41E-853ADC1ADF88}" srcOrd="1" destOrd="0" presId="urn:microsoft.com/office/officeart/2005/8/layout/venn1"/>
    <dgm:cxn modelId="{7BCFAFC0-8DF5-4378-B032-7306F30D80EB}" type="presParOf" srcId="{96884D44-ACD8-4C09-9124-C3919B534BF4}" destId="{6EECEEB5-4322-4700-A818-BCE27661BE72}" srcOrd="2" destOrd="0" presId="urn:microsoft.com/office/officeart/2005/8/layout/venn1"/>
    <dgm:cxn modelId="{EA43290C-44C5-4AD3-B0CD-4DE6DA448AF4}" type="presParOf" srcId="{96884D44-ACD8-4C09-9124-C3919B534BF4}" destId="{F54F81DE-E16E-48FB-BF5C-2D461411B34C}" srcOrd="3" destOrd="0" presId="urn:microsoft.com/office/officeart/2005/8/layout/venn1"/>
    <dgm:cxn modelId="{F0B3B509-192D-40F8-84EC-D23FB84C7AF6}" type="presParOf" srcId="{96884D44-ACD8-4C09-9124-C3919B534BF4}" destId="{2E1347D4-FFB7-4543-976F-929ABE53448B}" srcOrd="4" destOrd="0" presId="urn:microsoft.com/office/officeart/2005/8/layout/venn1"/>
    <dgm:cxn modelId="{7667E537-D719-4913-ADB4-D26C07D59D19}" type="presParOf" srcId="{96884D44-ACD8-4C09-9124-C3919B534BF4}" destId="{5C71F4A6-E6BB-411D-A62C-44D104D07A9F}"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22A129-64B4-43A2-9B86-CCB46FD83786}">
      <dsp:nvSpPr>
        <dsp:cNvPr id="0" name=""/>
        <dsp:cNvSpPr/>
      </dsp:nvSpPr>
      <dsp:spPr>
        <a:xfrm>
          <a:off x="2657579" y="60717"/>
          <a:ext cx="2914441" cy="2914441"/>
        </a:xfrm>
        <a:prstGeom prst="ellipse">
          <a:avLst/>
        </a:prstGeom>
        <a:gradFill rotWithShape="0">
          <a:gsLst>
            <a:gs pos="0">
              <a:schemeClr val="accent2">
                <a:alpha val="50000"/>
                <a:hueOff val="0"/>
                <a:satOff val="0"/>
                <a:lumOff val="0"/>
                <a:alphaOff val="0"/>
                <a:shade val="67000"/>
                <a:satMod val="150000"/>
              </a:schemeClr>
            </a:gs>
            <a:gs pos="30000">
              <a:schemeClr val="accent2">
                <a:alpha val="50000"/>
                <a:hueOff val="0"/>
                <a:satOff val="0"/>
                <a:lumOff val="0"/>
                <a:alphaOff val="0"/>
                <a:shade val="94000"/>
                <a:satMod val="130000"/>
              </a:schemeClr>
            </a:gs>
            <a:gs pos="45000">
              <a:schemeClr val="accent2">
                <a:alpha val="50000"/>
                <a:hueOff val="0"/>
                <a:satOff val="0"/>
                <a:lumOff val="0"/>
                <a:alphaOff val="0"/>
                <a:shade val="100000"/>
                <a:satMod val="120000"/>
              </a:schemeClr>
            </a:gs>
            <a:gs pos="55000">
              <a:schemeClr val="accent2">
                <a:alpha val="50000"/>
                <a:hueOff val="0"/>
                <a:satOff val="0"/>
                <a:lumOff val="0"/>
                <a:alphaOff val="0"/>
                <a:shade val="100000"/>
                <a:satMod val="118000"/>
              </a:schemeClr>
            </a:gs>
            <a:gs pos="73000">
              <a:schemeClr val="accent2">
                <a:alpha val="50000"/>
                <a:hueOff val="0"/>
                <a:satOff val="0"/>
                <a:lumOff val="0"/>
                <a:alphaOff val="0"/>
                <a:shade val="94000"/>
                <a:satMod val="130000"/>
              </a:schemeClr>
            </a:gs>
            <a:gs pos="100000">
              <a:schemeClr val="accent2">
                <a:alpha val="50000"/>
                <a:hueOff val="0"/>
                <a:satOff val="0"/>
                <a:lumOff val="0"/>
                <a:alphaOff val="0"/>
                <a:shade val="67000"/>
                <a:satMod val="150000"/>
              </a:schemeClr>
            </a:gs>
          </a:gsLst>
          <a:lin ang="95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CA" sz="3200" kern="1200" dirty="0" smtClean="0"/>
            <a:t>mental</a:t>
          </a:r>
          <a:endParaRPr lang="en-CA" sz="3200" kern="1200" dirty="0"/>
        </a:p>
      </dsp:txBody>
      <dsp:txXfrm>
        <a:off x="3046171" y="570744"/>
        <a:ext cx="2137257" cy="1311498"/>
      </dsp:txXfrm>
    </dsp:sp>
    <dsp:sp modelId="{6EECEEB5-4322-4700-A818-BCE27661BE72}">
      <dsp:nvSpPr>
        <dsp:cNvPr id="0" name=""/>
        <dsp:cNvSpPr/>
      </dsp:nvSpPr>
      <dsp:spPr>
        <a:xfrm>
          <a:off x="3709206" y="1882243"/>
          <a:ext cx="2914441" cy="2914441"/>
        </a:xfrm>
        <a:prstGeom prst="ellipse">
          <a:avLst/>
        </a:prstGeom>
        <a:gradFill rotWithShape="0">
          <a:gsLst>
            <a:gs pos="0">
              <a:schemeClr val="accent3">
                <a:alpha val="50000"/>
                <a:hueOff val="0"/>
                <a:satOff val="0"/>
                <a:lumOff val="0"/>
                <a:alphaOff val="0"/>
                <a:shade val="67000"/>
                <a:satMod val="150000"/>
              </a:schemeClr>
            </a:gs>
            <a:gs pos="30000">
              <a:schemeClr val="accent3">
                <a:alpha val="50000"/>
                <a:hueOff val="0"/>
                <a:satOff val="0"/>
                <a:lumOff val="0"/>
                <a:alphaOff val="0"/>
                <a:shade val="94000"/>
                <a:satMod val="130000"/>
              </a:schemeClr>
            </a:gs>
            <a:gs pos="45000">
              <a:schemeClr val="accent3">
                <a:alpha val="50000"/>
                <a:hueOff val="0"/>
                <a:satOff val="0"/>
                <a:lumOff val="0"/>
                <a:alphaOff val="0"/>
                <a:shade val="100000"/>
                <a:satMod val="120000"/>
              </a:schemeClr>
            </a:gs>
            <a:gs pos="55000">
              <a:schemeClr val="accent3">
                <a:alpha val="50000"/>
                <a:hueOff val="0"/>
                <a:satOff val="0"/>
                <a:lumOff val="0"/>
                <a:alphaOff val="0"/>
                <a:shade val="100000"/>
                <a:satMod val="118000"/>
              </a:schemeClr>
            </a:gs>
            <a:gs pos="73000">
              <a:schemeClr val="accent3">
                <a:alpha val="50000"/>
                <a:hueOff val="0"/>
                <a:satOff val="0"/>
                <a:lumOff val="0"/>
                <a:alphaOff val="0"/>
                <a:shade val="94000"/>
                <a:satMod val="130000"/>
              </a:schemeClr>
            </a:gs>
            <a:gs pos="100000">
              <a:schemeClr val="accent3">
                <a:alpha val="50000"/>
                <a:hueOff val="0"/>
                <a:satOff val="0"/>
                <a:lumOff val="0"/>
                <a:alphaOff val="0"/>
                <a:shade val="67000"/>
                <a:satMod val="150000"/>
              </a:schemeClr>
            </a:gs>
          </a:gsLst>
          <a:lin ang="95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CA" sz="3200" kern="1200" dirty="0" smtClean="0"/>
            <a:t>physical</a:t>
          </a:r>
          <a:endParaRPr lang="en-CA" sz="3200" kern="1200" dirty="0"/>
        </a:p>
      </dsp:txBody>
      <dsp:txXfrm>
        <a:off x="4600540" y="2635141"/>
        <a:ext cx="1748665" cy="1602942"/>
      </dsp:txXfrm>
    </dsp:sp>
    <dsp:sp modelId="{2E1347D4-FFB7-4543-976F-929ABE53448B}">
      <dsp:nvSpPr>
        <dsp:cNvPr id="0" name=""/>
        <dsp:cNvSpPr/>
      </dsp:nvSpPr>
      <dsp:spPr>
        <a:xfrm>
          <a:off x="1605951" y="1882243"/>
          <a:ext cx="2914441" cy="2914441"/>
        </a:xfrm>
        <a:prstGeom prst="ellipse">
          <a:avLst/>
        </a:prstGeom>
        <a:gradFill rotWithShape="0">
          <a:gsLst>
            <a:gs pos="0">
              <a:schemeClr val="accent4">
                <a:alpha val="50000"/>
                <a:hueOff val="0"/>
                <a:satOff val="0"/>
                <a:lumOff val="0"/>
                <a:alphaOff val="0"/>
                <a:shade val="67000"/>
                <a:satMod val="150000"/>
              </a:schemeClr>
            </a:gs>
            <a:gs pos="30000">
              <a:schemeClr val="accent4">
                <a:alpha val="50000"/>
                <a:hueOff val="0"/>
                <a:satOff val="0"/>
                <a:lumOff val="0"/>
                <a:alphaOff val="0"/>
                <a:shade val="94000"/>
                <a:satMod val="130000"/>
              </a:schemeClr>
            </a:gs>
            <a:gs pos="45000">
              <a:schemeClr val="accent4">
                <a:alpha val="50000"/>
                <a:hueOff val="0"/>
                <a:satOff val="0"/>
                <a:lumOff val="0"/>
                <a:alphaOff val="0"/>
                <a:shade val="100000"/>
                <a:satMod val="120000"/>
              </a:schemeClr>
            </a:gs>
            <a:gs pos="55000">
              <a:schemeClr val="accent4">
                <a:alpha val="50000"/>
                <a:hueOff val="0"/>
                <a:satOff val="0"/>
                <a:lumOff val="0"/>
                <a:alphaOff val="0"/>
                <a:shade val="100000"/>
                <a:satMod val="118000"/>
              </a:schemeClr>
            </a:gs>
            <a:gs pos="73000">
              <a:schemeClr val="accent4">
                <a:alpha val="50000"/>
                <a:hueOff val="0"/>
                <a:satOff val="0"/>
                <a:lumOff val="0"/>
                <a:alphaOff val="0"/>
                <a:shade val="94000"/>
                <a:satMod val="130000"/>
              </a:schemeClr>
            </a:gs>
            <a:gs pos="100000">
              <a:schemeClr val="accent4">
                <a:alpha val="50000"/>
                <a:hueOff val="0"/>
                <a:satOff val="0"/>
                <a:lumOff val="0"/>
                <a:alphaOff val="0"/>
                <a:shade val="67000"/>
                <a:satMod val="150000"/>
              </a:schemeClr>
            </a:gs>
          </a:gsLst>
          <a:lin ang="950000" scaled="1"/>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CA" sz="3200" kern="1200" dirty="0" smtClean="0"/>
            <a:t>emotional</a:t>
          </a:r>
          <a:endParaRPr lang="en-CA" sz="3200" kern="1200" dirty="0"/>
        </a:p>
      </dsp:txBody>
      <dsp:txXfrm>
        <a:off x="1880394" y="2635141"/>
        <a:ext cx="1748665" cy="16029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F597BCFA-EC52-4106-B2FA-6AEF2500268D}" type="datetimeFigureOut">
              <a:rPr lang="en-CA" smtClean="0"/>
              <a:pPr/>
              <a:t>20/07/2015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91475" y="6429375"/>
            <a:ext cx="876300" cy="292100"/>
          </a:xfrm>
        </p:spPr>
        <p:txBody>
          <a:bodyPr/>
          <a:lstStyle/>
          <a:p>
            <a:fld id="{9C7D2C3C-9D56-4E0E-A558-6F24399F3A7B}" type="slidenum">
              <a:rPr lang="en-CA" smtClean="0"/>
              <a:pPr/>
              <a:t>‹#›</a:t>
            </a:fld>
            <a:endParaRPr lang="en-CA"/>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7BCFA-EC52-4106-B2FA-6AEF2500268D}" type="datetimeFigureOut">
              <a:rPr lang="en-CA" smtClean="0"/>
              <a:pPr/>
              <a:t>20/07/2015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7D2C3C-9D56-4E0E-A558-6F24399F3A7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7BCFA-EC52-4106-B2FA-6AEF2500268D}" type="datetimeFigureOut">
              <a:rPr lang="en-CA" smtClean="0"/>
              <a:pPr/>
              <a:t>20/07/2015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7D2C3C-9D56-4E0E-A558-6F24399F3A7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F597BCFA-EC52-4106-B2FA-6AEF2500268D}" type="datetimeFigureOut">
              <a:rPr lang="en-CA" smtClean="0"/>
              <a:pPr/>
              <a:t>20/07/2015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7D2C3C-9D56-4E0E-A558-6F24399F3A7B}" type="slidenum">
              <a:rPr lang="en-CA" smtClean="0"/>
              <a:pPr/>
              <a:t>‹#›</a:t>
            </a:fld>
            <a:endParaRPr lang="en-CA"/>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lvl1pPr>
              <a:defRPr sz="4000"/>
            </a:lvl1pPr>
          </a:lstStyle>
          <a:p>
            <a:r>
              <a:rPr lang="en-US" dirty="0"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normAutofit/>
          </a:bodyPr>
          <a:lstStyle>
            <a:lvl1pPr>
              <a:defRPr sz="3600"/>
            </a:lvl1pPr>
            <a:lvl2pPr>
              <a:defRPr sz="3600"/>
            </a:lvl2pPr>
            <a:lvl3pPr>
              <a:defRPr sz="32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F597BCFA-EC52-4106-B2FA-6AEF2500268D}" type="datetimeFigureOut">
              <a:rPr lang="en-CA" smtClean="0"/>
              <a:pPr/>
              <a:t>20/07/2015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7D2C3C-9D56-4E0E-A558-6F24399F3A7B}" type="slidenum">
              <a:rPr lang="en-CA" smtClean="0"/>
              <a:pPr/>
              <a:t>‹#›</a:t>
            </a:fld>
            <a:endParaRPr lang="en-CA"/>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97BCFA-EC52-4106-B2FA-6AEF2500268D}" type="datetimeFigureOut">
              <a:rPr lang="en-CA" smtClean="0"/>
              <a:pPr/>
              <a:t>20/07/2015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7D2C3C-9D56-4E0E-A558-6F24399F3A7B}" type="slidenum">
              <a:rPr lang="en-CA" smtClean="0"/>
              <a:pPr/>
              <a:t>‹#›</a:t>
            </a:fld>
            <a:endParaRPr lang="en-CA"/>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597BCFA-EC52-4106-B2FA-6AEF2500268D}" type="datetimeFigureOut">
              <a:rPr lang="en-CA" smtClean="0"/>
              <a:pPr/>
              <a:t>20/07/2015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7D2C3C-9D56-4E0E-A558-6F24399F3A7B}" type="slidenum">
              <a:rPr lang="en-CA" smtClean="0"/>
              <a:pPr/>
              <a:t>‹#›</a:t>
            </a:fld>
            <a:endParaRPr lang="en-CA"/>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597BCFA-EC52-4106-B2FA-6AEF2500268D}" type="datetimeFigureOut">
              <a:rPr lang="en-CA" smtClean="0"/>
              <a:pPr/>
              <a:t>20/07/2015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7D2C3C-9D56-4E0E-A558-6F24399F3A7B}" type="slidenum">
              <a:rPr lang="en-CA" smtClean="0"/>
              <a:pPr/>
              <a:t>‹#›</a:t>
            </a:fld>
            <a:endParaRPr lang="en-CA"/>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7BCFA-EC52-4106-B2FA-6AEF2500268D}" type="datetimeFigureOut">
              <a:rPr lang="en-CA" smtClean="0"/>
              <a:pPr/>
              <a:t>20/07/2015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7D2C3C-9D56-4E0E-A558-6F24399F3A7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F597BCFA-EC52-4106-B2FA-6AEF2500268D}" type="datetimeFigureOut">
              <a:rPr lang="en-CA" smtClean="0"/>
              <a:pPr/>
              <a:t>20/07/2015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7D2C3C-9D56-4E0E-A558-6F24399F3A7B}" type="slidenum">
              <a:rPr lang="en-CA" smtClean="0"/>
              <a:pPr/>
              <a:t>‹#›</a:t>
            </a:fld>
            <a:endParaRPr lang="en-CA"/>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F597BCFA-EC52-4106-B2FA-6AEF2500268D}" type="datetimeFigureOut">
              <a:rPr lang="en-CA" smtClean="0"/>
              <a:pPr/>
              <a:t>20/07/2015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7D2C3C-9D56-4E0E-A558-6F24399F3A7B}" type="slidenum">
              <a:rPr lang="en-CA" smtClean="0"/>
              <a:pPr/>
              <a:t>‹#›</a:t>
            </a:fld>
            <a:endParaRPr lang="en-CA"/>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F597BCFA-EC52-4106-B2FA-6AEF2500268D}" type="datetimeFigureOut">
              <a:rPr lang="en-CA" smtClean="0"/>
              <a:pPr/>
              <a:t>20/07/2015</a:t>
            </a:fld>
            <a:endParaRPr lang="en-CA"/>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CA"/>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9C7D2C3C-9D56-4E0E-A558-6F24399F3A7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health.gov.on.ca/en/public/programs/immunization/static/immunization_tool.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HSB4U1</a:t>
            </a:r>
            <a:endParaRPr lang="en-CA" dirty="0"/>
          </a:p>
        </p:txBody>
      </p:sp>
      <p:sp>
        <p:nvSpPr>
          <p:cNvPr id="2" name="Title 1"/>
          <p:cNvSpPr>
            <a:spLocks noGrp="1"/>
          </p:cNvSpPr>
          <p:nvPr>
            <p:ph type="title"/>
          </p:nvPr>
        </p:nvSpPr>
        <p:spPr/>
        <p:txBody>
          <a:bodyPr/>
          <a:lstStyle/>
          <a:p>
            <a:r>
              <a:rPr lang="en-CA" dirty="0" smtClean="0"/>
              <a:t>Health </a:t>
            </a:r>
            <a:r>
              <a:rPr lang="en-CA" dirty="0" smtClean="0"/>
              <a:t>and Wellness</a:t>
            </a:r>
            <a:endParaRPr lang="en-CA" dirty="0"/>
          </a:p>
        </p:txBody>
      </p:sp>
    </p:spTree>
    <p:extLst>
      <p:ext uri="{BB962C8B-B14F-4D97-AF65-F5344CB8AC3E}">
        <p14:creationId xmlns:p14="http://schemas.microsoft.com/office/powerpoint/2010/main" xmlns="" val="296909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Sociology </a:t>
            </a:r>
            <a:r>
              <a:rPr lang="en-US" dirty="0" err="1" smtClean="0"/>
              <a:t>cont</a:t>
            </a:r>
            <a:r>
              <a:rPr lang="en-US" dirty="0" smtClean="0"/>
              <a:t>…</a:t>
            </a:r>
            <a:br>
              <a:rPr lang="en-US" dirty="0" smtClean="0"/>
            </a:br>
            <a:endParaRPr lang="en-CA" dirty="0"/>
          </a:p>
        </p:txBody>
      </p:sp>
      <p:sp>
        <p:nvSpPr>
          <p:cNvPr id="3" name="Content Placeholder 2"/>
          <p:cNvSpPr>
            <a:spLocks noGrp="1"/>
          </p:cNvSpPr>
          <p:nvPr>
            <p:ph sz="quarter" idx="13"/>
          </p:nvPr>
        </p:nvSpPr>
        <p:spPr/>
        <p:txBody>
          <a:bodyPr>
            <a:normAutofit fontScale="85000" lnSpcReduction="20000"/>
          </a:bodyPr>
          <a:lstStyle/>
          <a:p>
            <a:r>
              <a:rPr lang="en-US" dirty="0" smtClean="0"/>
              <a:t>Sociologists examine how health care systems are structured, how much it costs and who has access to it. Also, whether or not it is representative of the needs of the greater society.</a:t>
            </a:r>
          </a:p>
          <a:p>
            <a:r>
              <a:rPr lang="en-US" dirty="0" smtClean="0"/>
              <a:t>Costs for health care are rising- in particular as our population ages and new (expensive) technologies emerge.</a:t>
            </a:r>
          </a:p>
          <a:p>
            <a:r>
              <a:rPr lang="en-US" dirty="0" smtClean="0"/>
              <a:t>To contain costs a variety of tests and procedures, once paid for by the provincial health care plan- have been delisted- made ineligible for coverage.</a:t>
            </a:r>
            <a:endParaRPr lang="en-CA" dirty="0"/>
          </a:p>
        </p:txBody>
      </p:sp>
    </p:spTree>
    <p:extLst>
      <p:ext uri="{BB962C8B-B14F-4D97-AF65-F5344CB8AC3E}">
        <p14:creationId xmlns:p14="http://schemas.microsoft.com/office/powerpoint/2010/main" xmlns="" val="239121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social practices/ issues and their impact on health:</a:t>
            </a:r>
            <a:endParaRPr lang="en-CA" dirty="0"/>
          </a:p>
        </p:txBody>
      </p:sp>
      <p:sp>
        <p:nvSpPr>
          <p:cNvPr id="3" name="Content Placeholder 2"/>
          <p:cNvSpPr>
            <a:spLocks noGrp="1"/>
          </p:cNvSpPr>
          <p:nvPr>
            <p:ph sz="quarter" idx="13"/>
          </p:nvPr>
        </p:nvSpPr>
        <p:spPr/>
        <p:txBody>
          <a:bodyPr/>
          <a:lstStyle/>
          <a:p>
            <a:pPr marL="740664" indent="-742950">
              <a:buFont typeface="+mj-lt"/>
              <a:buAutoNum type="arabicPeriod"/>
            </a:pPr>
            <a:r>
              <a:rPr lang="en-US" dirty="0" smtClean="0"/>
              <a:t>Breast- feeding vs. formula feeding</a:t>
            </a:r>
          </a:p>
          <a:p>
            <a:pPr marL="740664" indent="-742950">
              <a:buFont typeface="+mj-lt"/>
              <a:buAutoNum type="arabicPeriod"/>
            </a:pPr>
            <a:r>
              <a:rPr lang="en-US" dirty="0" smtClean="0"/>
              <a:t>Isolation and depression among the elderly</a:t>
            </a:r>
          </a:p>
          <a:p>
            <a:pPr marL="740664" indent="-742950">
              <a:buFont typeface="+mj-lt"/>
              <a:buAutoNum type="arabicPeriod"/>
            </a:pPr>
            <a:r>
              <a:rPr lang="en-US" dirty="0" smtClean="0"/>
              <a:t>Smoking among teenagers</a:t>
            </a:r>
          </a:p>
          <a:p>
            <a:pPr marL="0" indent="0">
              <a:buNone/>
            </a:pPr>
            <a:endParaRPr lang="en-US" dirty="0"/>
          </a:p>
          <a:p>
            <a:pPr marL="0" indent="0">
              <a:buNone/>
            </a:pPr>
            <a:r>
              <a:rPr lang="en-US" dirty="0" smtClean="0"/>
              <a:t>Read pages 251-255 and take notes </a:t>
            </a:r>
            <a:endParaRPr lang="en-CA" dirty="0"/>
          </a:p>
        </p:txBody>
      </p:sp>
    </p:spTree>
    <p:extLst>
      <p:ext uri="{BB962C8B-B14F-4D97-AF65-F5344CB8AC3E}">
        <p14:creationId xmlns:p14="http://schemas.microsoft.com/office/powerpoint/2010/main" xmlns="" val="39767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a:t>
            </a:r>
            <a:br>
              <a:rPr lang="en-US" dirty="0" smtClean="0"/>
            </a:br>
            <a:endParaRPr lang="en-CA" dirty="0"/>
          </a:p>
        </p:txBody>
      </p:sp>
      <p:sp>
        <p:nvSpPr>
          <p:cNvPr id="3" name="Content Placeholder 2"/>
          <p:cNvSpPr>
            <a:spLocks noGrp="1"/>
          </p:cNvSpPr>
          <p:nvPr>
            <p:ph sz="quarter" idx="13"/>
          </p:nvPr>
        </p:nvSpPr>
        <p:spPr/>
        <p:txBody>
          <a:bodyPr>
            <a:normAutofit fontScale="70000" lnSpcReduction="20000"/>
          </a:bodyPr>
          <a:lstStyle/>
          <a:p>
            <a:pPr marL="740664" indent="-742950">
              <a:buFont typeface="+mj-lt"/>
              <a:buAutoNum type="arabicPeriod"/>
            </a:pPr>
            <a:r>
              <a:rPr lang="en-US" dirty="0" smtClean="0"/>
              <a:t>Is formula feeding, especially in developing countries, a modern and scientifically proven way to ensure that babies receive all nutrients they need for healthy development</a:t>
            </a:r>
            <a:r>
              <a:rPr lang="en-CA" dirty="0" smtClean="0"/>
              <a:t>?</a:t>
            </a:r>
          </a:p>
          <a:p>
            <a:pPr marL="740664" indent="-742950">
              <a:buFont typeface="+mj-lt"/>
              <a:buAutoNum type="arabicPeriod"/>
            </a:pPr>
            <a:r>
              <a:rPr lang="en-US" dirty="0" smtClean="0"/>
              <a:t>What is the best solution for dealing with isolation and depression among the elderly?</a:t>
            </a:r>
          </a:p>
          <a:p>
            <a:pPr marL="740664" indent="-742950">
              <a:buFont typeface="+mj-lt"/>
              <a:buAutoNum type="arabicPeriod"/>
            </a:pPr>
            <a:r>
              <a:rPr lang="en-US" dirty="0" smtClean="0"/>
              <a:t>What factors pressure students to smoke? In your school environment, how are student smokers regarded by other smokers? By non-smoking students?</a:t>
            </a:r>
          </a:p>
          <a:p>
            <a:pPr marL="740664" indent="-742950">
              <a:buFont typeface="+mj-lt"/>
              <a:buAutoNum type="arabicPeriod"/>
            </a:pPr>
            <a:r>
              <a:rPr lang="en-US" dirty="0" smtClean="0"/>
              <a:t>Under Ontario provincial law, it is an offence for anyone to smoke on any property owned by a publicly funded school board. Do you think that this is a good law? Why or why not?</a:t>
            </a:r>
          </a:p>
          <a:p>
            <a:pPr marL="740664" indent="-742950">
              <a:buFont typeface="+mj-lt"/>
              <a:buAutoNum type="arabicPeriod"/>
            </a:pPr>
            <a:endParaRPr lang="en-US" dirty="0" smtClean="0"/>
          </a:p>
          <a:p>
            <a:pPr marL="740664" indent="-742950">
              <a:buFont typeface="+mj-lt"/>
              <a:buAutoNum type="arabicPeriod"/>
            </a:pPr>
            <a:endParaRPr lang="en-US" dirty="0" smtClean="0"/>
          </a:p>
        </p:txBody>
      </p:sp>
    </p:spTree>
    <p:extLst>
      <p:ext uri="{BB962C8B-B14F-4D97-AF65-F5344CB8AC3E}">
        <p14:creationId xmlns:p14="http://schemas.microsoft.com/office/powerpoint/2010/main" xmlns="" val="232807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CA" dirty="0"/>
          </a:p>
        </p:txBody>
      </p:sp>
      <p:sp>
        <p:nvSpPr>
          <p:cNvPr id="4" name="Title 3"/>
          <p:cNvSpPr>
            <a:spLocks noGrp="1"/>
          </p:cNvSpPr>
          <p:nvPr>
            <p:ph type="title"/>
          </p:nvPr>
        </p:nvSpPr>
        <p:spPr/>
        <p:txBody>
          <a:bodyPr/>
          <a:lstStyle/>
          <a:p>
            <a:r>
              <a:rPr lang="en-US" dirty="0" smtClean="0"/>
              <a:t>Social change – pandemics &amp; epidemics</a:t>
            </a:r>
            <a:endParaRPr lang="en-CA" dirty="0"/>
          </a:p>
        </p:txBody>
      </p:sp>
    </p:spTree>
    <p:extLst>
      <p:ext uri="{BB962C8B-B14F-4D97-AF65-F5344CB8AC3E}">
        <p14:creationId xmlns:p14="http://schemas.microsoft.com/office/powerpoint/2010/main" xmlns="" val="254561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Epidemic vs. </a:t>
            </a:r>
            <a:r>
              <a:rPr lang="en-US" dirty="0"/>
              <a:t>P</a:t>
            </a:r>
            <a:r>
              <a:rPr lang="en-US" dirty="0" smtClean="0"/>
              <a:t>andemic</a:t>
            </a:r>
            <a:endParaRPr lang="en-CA" dirty="0"/>
          </a:p>
        </p:txBody>
      </p:sp>
      <p:sp>
        <p:nvSpPr>
          <p:cNvPr id="3" name="Content Placeholder 2"/>
          <p:cNvSpPr>
            <a:spLocks noGrp="1"/>
          </p:cNvSpPr>
          <p:nvPr>
            <p:ph sz="quarter" idx="13"/>
          </p:nvPr>
        </p:nvSpPr>
        <p:spPr/>
        <p:txBody>
          <a:bodyPr>
            <a:normAutofit lnSpcReduction="10000"/>
          </a:bodyPr>
          <a:lstStyle/>
          <a:p>
            <a:r>
              <a:rPr lang="en-US" b="1" u="sng" dirty="0" smtClean="0"/>
              <a:t>Epidemic </a:t>
            </a:r>
            <a:r>
              <a:rPr lang="en-US" dirty="0" smtClean="0"/>
              <a:t>-  a widespread occurrence of an infectious disease in a community at a particular time.</a:t>
            </a:r>
          </a:p>
          <a:p>
            <a:r>
              <a:rPr lang="en-US" b="1" u="sng" dirty="0" smtClean="0"/>
              <a:t>Pandemic</a:t>
            </a:r>
            <a:r>
              <a:rPr lang="en-US" dirty="0" smtClean="0"/>
              <a:t>- is an epidemic of infectious disease that has spread through human populations across a large region (international)- Global disease- new subtype of a virus arises and therefore no immunity to it.</a:t>
            </a:r>
            <a:endParaRPr lang="en-CA" b="1" u="sng" dirty="0"/>
          </a:p>
        </p:txBody>
      </p:sp>
    </p:spTree>
    <p:extLst>
      <p:ext uri="{BB962C8B-B14F-4D97-AF65-F5344CB8AC3E}">
        <p14:creationId xmlns:p14="http://schemas.microsoft.com/office/powerpoint/2010/main" xmlns="" val="351093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Medicine and Change</a:t>
            </a:r>
          </a:p>
        </p:txBody>
      </p:sp>
      <p:sp>
        <p:nvSpPr>
          <p:cNvPr id="4099" name="Rectangle 3"/>
          <p:cNvSpPr>
            <a:spLocks noGrp="1" noChangeArrowheads="1"/>
          </p:cNvSpPr>
          <p:nvPr>
            <p:ph type="body" idx="4294967295"/>
          </p:nvPr>
        </p:nvSpPr>
        <p:spPr>
          <a:xfrm>
            <a:off x="762000" y="1905000"/>
            <a:ext cx="7696200" cy="4038600"/>
          </a:xfrm>
          <a:prstGeom prst="rect">
            <a:avLst/>
          </a:prstGeom>
        </p:spPr>
        <p:txBody>
          <a:bodyPr/>
          <a:lstStyle/>
          <a:p>
            <a:pPr>
              <a:lnSpc>
                <a:spcPct val="90000"/>
              </a:lnSpc>
            </a:pPr>
            <a:r>
              <a:rPr lang="en-US" sz="2700"/>
              <a:t>Life expectancy has increased drastically over the last 100 years (1981 seniors = 196 000 </a:t>
            </a:r>
            <a:r>
              <a:rPr lang="en-US" sz="2700">
                <a:sym typeface="Wingdings" pitchFamily="2" charset="2"/>
              </a:rPr>
              <a:t></a:t>
            </a:r>
            <a:r>
              <a:rPr lang="en-US" sz="2700"/>
              <a:t> 2056 seniors = 2.5 million)</a:t>
            </a:r>
          </a:p>
          <a:p>
            <a:pPr lvl="1">
              <a:lnSpc>
                <a:spcPct val="90000"/>
              </a:lnSpc>
            </a:pPr>
            <a:r>
              <a:rPr lang="en-US" sz="2200"/>
              <a:t>Sir Alexander Fleming discovered the antibiotic, </a:t>
            </a:r>
            <a:r>
              <a:rPr lang="en-US" sz="2200" u="sng"/>
              <a:t>Penicillin</a:t>
            </a:r>
            <a:endParaRPr lang="en-US" sz="2200"/>
          </a:p>
          <a:p>
            <a:pPr lvl="1">
              <a:lnSpc>
                <a:spcPct val="90000"/>
              </a:lnSpc>
            </a:pPr>
            <a:r>
              <a:rPr lang="en-US" sz="2200"/>
              <a:t>Significantly reduced number of deaths caused by infections</a:t>
            </a:r>
          </a:p>
          <a:p>
            <a:pPr>
              <a:lnSpc>
                <a:spcPct val="90000"/>
              </a:lnSpc>
            </a:pPr>
            <a:r>
              <a:rPr lang="en-US" sz="2700"/>
              <a:t>If we continue to live longer, what other areas of society will need to change to meet the needs of people? </a:t>
            </a:r>
          </a:p>
        </p:txBody>
      </p:sp>
    </p:spTree>
    <p:extLst>
      <p:ext uri="{BB962C8B-B14F-4D97-AF65-F5344CB8AC3E}">
        <p14:creationId xmlns:p14="http://schemas.microsoft.com/office/powerpoint/2010/main" xmlns="" val="155508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762000" y="369888"/>
            <a:ext cx="7467600" cy="6186487"/>
          </a:xfrm>
          <a:prstGeom prst="rect">
            <a:avLst/>
          </a:prstGeom>
          <a:noFill/>
          <a:ln/>
        </p:spPr>
      </p:pic>
    </p:spTree>
    <p:extLst>
      <p:ext uri="{BB962C8B-B14F-4D97-AF65-F5344CB8AC3E}">
        <p14:creationId xmlns:p14="http://schemas.microsoft.com/office/powerpoint/2010/main" xmlns="" val="2205674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Modern Pandemics</a:t>
            </a:r>
          </a:p>
        </p:txBody>
      </p:sp>
      <p:sp>
        <p:nvSpPr>
          <p:cNvPr id="8195" name="Rectangle 3"/>
          <p:cNvSpPr>
            <a:spLocks noGrp="1" noChangeArrowheads="1"/>
          </p:cNvSpPr>
          <p:nvPr>
            <p:ph type="body" idx="4294967295"/>
          </p:nvPr>
        </p:nvSpPr>
        <p:spPr>
          <a:xfrm>
            <a:off x="762000" y="1905000"/>
            <a:ext cx="7696200" cy="4038600"/>
          </a:xfrm>
          <a:prstGeom prst="rect">
            <a:avLst/>
          </a:prstGeom>
        </p:spPr>
        <p:txBody>
          <a:bodyPr/>
          <a:lstStyle/>
          <a:p>
            <a:r>
              <a:rPr lang="en-US" dirty="0"/>
              <a:t>SARS</a:t>
            </a:r>
          </a:p>
          <a:p>
            <a:r>
              <a:rPr lang="en-US" dirty="0"/>
              <a:t>Influenza A  subtype H1N1 (Swine Flu, but not really…)</a:t>
            </a:r>
          </a:p>
          <a:p>
            <a:r>
              <a:rPr lang="en-US" dirty="0"/>
              <a:t>West Nile Virus</a:t>
            </a:r>
          </a:p>
          <a:p>
            <a:r>
              <a:rPr lang="en-US" dirty="0"/>
              <a:t>Influenza</a:t>
            </a:r>
          </a:p>
          <a:p>
            <a:r>
              <a:rPr lang="en-US" dirty="0" smtClean="0"/>
              <a:t>HIV/AIDS</a:t>
            </a:r>
          </a:p>
          <a:p>
            <a:r>
              <a:rPr lang="en-US" dirty="0" smtClean="0"/>
              <a:t>Ebola</a:t>
            </a:r>
          </a:p>
          <a:p>
            <a:r>
              <a:rPr lang="en-US" dirty="0" smtClean="0"/>
              <a:t>Obesity</a:t>
            </a:r>
          </a:p>
          <a:p>
            <a:r>
              <a:rPr lang="en-US" dirty="0" smtClean="0"/>
              <a:t>Spanish Flu</a:t>
            </a:r>
            <a:endParaRPr lang="en-US" dirty="0"/>
          </a:p>
          <a:p>
            <a:endParaRPr lang="en-US" dirty="0"/>
          </a:p>
        </p:txBody>
      </p:sp>
    </p:spTree>
    <p:extLst>
      <p:ext uri="{BB962C8B-B14F-4D97-AF65-F5344CB8AC3E}">
        <p14:creationId xmlns:p14="http://schemas.microsoft.com/office/powerpoint/2010/main" xmlns="" val="101674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Infectious Pandemics</a:t>
            </a:r>
          </a:p>
        </p:txBody>
      </p:sp>
      <p:sp>
        <p:nvSpPr>
          <p:cNvPr id="7171" name="Rectangle 3"/>
          <p:cNvSpPr>
            <a:spLocks noGrp="1" noChangeArrowheads="1"/>
          </p:cNvSpPr>
          <p:nvPr>
            <p:ph type="body" idx="4294967295"/>
          </p:nvPr>
        </p:nvSpPr>
        <p:spPr>
          <a:xfrm>
            <a:off x="762000" y="1905000"/>
            <a:ext cx="7696200" cy="4038600"/>
          </a:xfrm>
          <a:prstGeom prst="rect">
            <a:avLst/>
          </a:prstGeom>
        </p:spPr>
        <p:txBody>
          <a:bodyPr/>
          <a:lstStyle/>
          <a:p>
            <a:r>
              <a:rPr lang="en-US" sz="2700"/>
              <a:t>For each recent pandemic, find the answers to the following:</a:t>
            </a:r>
          </a:p>
          <a:p>
            <a:r>
              <a:rPr lang="en-US" sz="2700"/>
              <a:t>1. Briefly describe the pandemic</a:t>
            </a:r>
          </a:p>
          <a:p>
            <a:r>
              <a:rPr lang="en-US" sz="2700"/>
              <a:t>2. Who was affected? (countries and stats)</a:t>
            </a:r>
          </a:p>
          <a:p>
            <a:r>
              <a:rPr lang="en-US" sz="2700"/>
              <a:t>3. Outline how society has changed as a result of this pandemic?</a:t>
            </a:r>
          </a:p>
          <a:p>
            <a:r>
              <a:rPr lang="en-US" sz="2700"/>
              <a:t>4. Evaluate society’s preparedness for a possible outbreak of this sort?</a:t>
            </a:r>
          </a:p>
        </p:txBody>
      </p:sp>
    </p:spTree>
    <p:extLst>
      <p:ext uri="{BB962C8B-B14F-4D97-AF65-F5344CB8AC3E}">
        <p14:creationId xmlns:p14="http://schemas.microsoft.com/office/powerpoint/2010/main" xmlns="" val="38023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Immunization</a:t>
            </a:r>
          </a:p>
        </p:txBody>
      </p:sp>
      <p:sp>
        <p:nvSpPr>
          <p:cNvPr id="9219" name="Rectangle 3"/>
          <p:cNvSpPr>
            <a:spLocks noGrp="1" noChangeArrowheads="1"/>
          </p:cNvSpPr>
          <p:nvPr>
            <p:ph type="body" idx="4294967295"/>
          </p:nvPr>
        </p:nvSpPr>
        <p:spPr>
          <a:xfrm>
            <a:off x="762000" y="1905000"/>
            <a:ext cx="7696200" cy="4038600"/>
          </a:xfrm>
          <a:prstGeom prst="rect">
            <a:avLst/>
          </a:prstGeom>
        </p:spPr>
        <p:txBody>
          <a:bodyPr/>
          <a:lstStyle/>
          <a:p>
            <a:pPr>
              <a:lnSpc>
                <a:spcPct val="80000"/>
              </a:lnSpc>
            </a:pPr>
            <a:r>
              <a:rPr lang="en-US" sz="2700"/>
              <a:t>All Ontarians are required to meet immunization standards</a:t>
            </a:r>
          </a:p>
          <a:p>
            <a:pPr>
              <a:lnSpc>
                <a:spcPct val="80000"/>
              </a:lnSpc>
            </a:pPr>
            <a:r>
              <a:rPr lang="en-US" sz="2700"/>
              <a:t>Schools require students to be immunized before attending </a:t>
            </a:r>
          </a:p>
          <a:p>
            <a:pPr lvl="1">
              <a:lnSpc>
                <a:spcPct val="80000"/>
              </a:lnSpc>
            </a:pPr>
            <a:r>
              <a:rPr lang="en-US" sz="2200"/>
              <a:t>can be </a:t>
            </a:r>
            <a:r>
              <a:rPr lang="en-US" sz="2200" i="1"/>
              <a:t>exempt </a:t>
            </a:r>
            <a:r>
              <a:rPr lang="en-US" sz="2200"/>
              <a:t> from immunizing your child if you get a medical excusal or won’t due to religious/philosophical reasons</a:t>
            </a:r>
          </a:p>
          <a:p>
            <a:pPr lvl="1">
              <a:lnSpc>
                <a:spcPct val="80000"/>
              </a:lnSpc>
            </a:pPr>
            <a:r>
              <a:rPr lang="en-US" sz="2200"/>
              <a:t>This is one explanation behind the recent measles outbreak in Ottawa</a:t>
            </a:r>
          </a:p>
          <a:p>
            <a:pPr>
              <a:lnSpc>
                <a:spcPct val="80000"/>
              </a:lnSpc>
            </a:pPr>
            <a:r>
              <a:rPr lang="en-US" sz="2700"/>
              <a:t>What would prevent someone from wanting an immunization?</a:t>
            </a:r>
          </a:p>
        </p:txBody>
      </p:sp>
    </p:spTree>
    <p:extLst>
      <p:ext uri="{BB962C8B-B14F-4D97-AF65-F5344CB8AC3E}">
        <p14:creationId xmlns:p14="http://schemas.microsoft.com/office/powerpoint/2010/main" xmlns="" val="422478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 Share</a:t>
            </a:r>
            <a:endParaRPr lang="en-CA" dirty="0"/>
          </a:p>
        </p:txBody>
      </p:sp>
      <p:sp>
        <p:nvSpPr>
          <p:cNvPr id="3" name="Content Placeholder 2"/>
          <p:cNvSpPr>
            <a:spLocks noGrp="1"/>
          </p:cNvSpPr>
          <p:nvPr>
            <p:ph sz="quarter" idx="13"/>
          </p:nvPr>
        </p:nvSpPr>
        <p:spPr/>
        <p:txBody>
          <a:bodyPr>
            <a:normAutofit fontScale="92500" lnSpcReduction="20000"/>
          </a:bodyPr>
          <a:lstStyle/>
          <a:p>
            <a:pPr algn="ctr"/>
            <a:r>
              <a:rPr lang="en-US" dirty="0" smtClean="0"/>
              <a:t>The last time I was sick…</a:t>
            </a:r>
          </a:p>
          <a:p>
            <a:pPr algn="ctr"/>
            <a:r>
              <a:rPr lang="en-US" dirty="0" smtClean="0"/>
              <a:t>I felt like…</a:t>
            </a:r>
          </a:p>
          <a:p>
            <a:pPr algn="ctr"/>
            <a:r>
              <a:rPr lang="en-US" dirty="0" smtClean="0"/>
              <a:t>I looked like…</a:t>
            </a:r>
          </a:p>
          <a:p>
            <a:pPr algn="ctr"/>
            <a:r>
              <a:rPr lang="en-US" dirty="0" smtClean="0"/>
              <a:t>I took/did…</a:t>
            </a:r>
          </a:p>
          <a:p>
            <a:r>
              <a:rPr lang="en-US" sz="2800" dirty="0" smtClean="0"/>
              <a:t>There are a number of factors that affect ones health and well- being.</a:t>
            </a:r>
          </a:p>
          <a:p>
            <a:r>
              <a:rPr lang="en-US" sz="2800" dirty="0" smtClean="0"/>
              <a:t>How we live out our lives and how we cope with stress affect our ability to remain healthy and happy.</a:t>
            </a:r>
          </a:p>
          <a:p>
            <a:r>
              <a:rPr lang="en-US" sz="2800" dirty="0" smtClean="0"/>
              <a:t>Conditions within our society affect our access to high quality health care</a:t>
            </a:r>
          </a:p>
          <a:p>
            <a:r>
              <a:rPr lang="en-US" sz="2800" dirty="0" smtClean="0"/>
              <a:t>As the values of society shift, so do the approaches to various ethical issues related to health care.</a:t>
            </a:r>
          </a:p>
          <a:p>
            <a:endParaRPr lang="en-CA" dirty="0"/>
          </a:p>
        </p:txBody>
      </p:sp>
    </p:spTree>
    <p:extLst>
      <p:ext uri="{BB962C8B-B14F-4D97-AF65-F5344CB8AC3E}">
        <p14:creationId xmlns:p14="http://schemas.microsoft.com/office/powerpoint/2010/main" xmlns="" val="141138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8000"/>
          </a:xfrm>
          <a:prstGeom prst="rect">
            <a:avLst/>
          </a:prstGeom>
          <a:noFill/>
          <a:ln/>
        </p:spPr>
      </p:pic>
    </p:spTree>
    <p:extLst>
      <p:ext uri="{BB962C8B-B14F-4D97-AF65-F5344CB8AC3E}">
        <p14:creationId xmlns:p14="http://schemas.microsoft.com/office/powerpoint/2010/main" xmlns="" val="254843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3"/>
          </p:nvPr>
        </p:nvSpPr>
        <p:spPr/>
        <p:txBody>
          <a:bodyPr/>
          <a:lstStyle/>
          <a:p>
            <a:pPr marL="0" indent="0">
              <a:buNone/>
            </a:pPr>
            <a:r>
              <a:rPr lang="en-CA" dirty="0">
                <a:hlinkClick r:id="rId2"/>
              </a:rPr>
              <a:t>http://</a:t>
            </a:r>
            <a:r>
              <a:rPr lang="en-CA" dirty="0" smtClean="0">
                <a:hlinkClick r:id="rId2"/>
              </a:rPr>
              <a:t>www.health.gov.on.ca/en/public/programs/immunization/static/immunization_tool.html#pregnancy</a:t>
            </a:r>
            <a:endParaRPr lang="en-CA" dirty="0" smtClean="0"/>
          </a:p>
          <a:p>
            <a:pPr marL="0" indent="0">
              <a:buNone/>
            </a:pPr>
            <a:endParaRPr lang="en-CA" dirty="0"/>
          </a:p>
        </p:txBody>
      </p:sp>
    </p:spTree>
    <p:extLst>
      <p:ext uri="{BB962C8B-B14F-4D97-AF65-F5344CB8AC3E}">
        <p14:creationId xmlns:p14="http://schemas.microsoft.com/office/powerpoint/2010/main" xmlns="" val="363188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Your Turn!</a:t>
            </a:r>
          </a:p>
        </p:txBody>
      </p:sp>
      <p:sp>
        <p:nvSpPr>
          <p:cNvPr id="12291" name="Rectangle 3"/>
          <p:cNvSpPr>
            <a:spLocks noGrp="1" noChangeArrowheads="1"/>
          </p:cNvSpPr>
          <p:nvPr>
            <p:ph type="body" idx="4294967295"/>
          </p:nvPr>
        </p:nvSpPr>
        <p:spPr>
          <a:xfrm>
            <a:off x="762000" y="1905000"/>
            <a:ext cx="7696200" cy="4038600"/>
          </a:xfrm>
          <a:prstGeom prst="rect">
            <a:avLst/>
          </a:prstGeom>
        </p:spPr>
        <p:txBody>
          <a:bodyPr/>
          <a:lstStyle/>
          <a:p>
            <a:pPr>
              <a:lnSpc>
                <a:spcPct val="90000"/>
              </a:lnSpc>
            </a:pPr>
            <a:r>
              <a:rPr lang="en-US" sz="2700"/>
              <a:t>Should the government be able to mandate vaccinations for everyone?</a:t>
            </a:r>
          </a:p>
          <a:p>
            <a:pPr>
              <a:lnSpc>
                <a:spcPct val="90000"/>
              </a:lnSpc>
            </a:pPr>
            <a:r>
              <a:rPr lang="en-US" sz="2700"/>
              <a:t>How could this notion change society? (politically/socially </a:t>
            </a:r>
            <a:r>
              <a:rPr lang="en-US" sz="2700">
                <a:sym typeface="Wingdings" pitchFamily="2" charset="2"/>
              </a:rPr>
              <a:t>human rights)</a:t>
            </a:r>
          </a:p>
          <a:p>
            <a:pPr>
              <a:lnSpc>
                <a:spcPct val="90000"/>
              </a:lnSpc>
            </a:pPr>
            <a:r>
              <a:rPr lang="en-US" sz="2700">
                <a:sym typeface="Wingdings" pitchFamily="2" charset="2"/>
              </a:rPr>
              <a:t>Evaluate the fears of immunization. How can these be a barrier to change?</a:t>
            </a:r>
          </a:p>
          <a:p>
            <a:pPr>
              <a:lnSpc>
                <a:spcPct val="90000"/>
              </a:lnSpc>
            </a:pPr>
            <a:r>
              <a:rPr lang="en-US" sz="2700">
                <a:sym typeface="Wingdings" pitchFamily="2" charset="2"/>
              </a:rPr>
              <a:t>What is your perspective? Should every Canadian be immunized regardless of religion/philosophy?</a:t>
            </a:r>
            <a:endParaRPr lang="en-US" sz="2700"/>
          </a:p>
        </p:txBody>
      </p:sp>
    </p:spTree>
    <p:extLst>
      <p:ext uri="{BB962C8B-B14F-4D97-AF65-F5344CB8AC3E}">
        <p14:creationId xmlns:p14="http://schemas.microsoft.com/office/powerpoint/2010/main" xmlns="" val="23167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a:t>
            </a:r>
            <a:br>
              <a:rPr lang="en-US" dirty="0" smtClean="0"/>
            </a:br>
            <a:endParaRPr lang="en-CA" dirty="0"/>
          </a:p>
        </p:txBody>
      </p:sp>
      <p:sp>
        <p:nvSpPr>
          <p:cNvPr id="3" name="Content Placeholder 2"/>
          <p:cNvSpPr>
            <a:spLocks noGrp="1"/>
          </p:cNvSpPr>
          <p:nvPr>
            <p:ph sz="quarter" idx="13"/>
          </p:nvPr>
        </p:nvSpPr>
        <p:spPr/>
        <p:txBody>
          <a:bodyPr/>
          <a:lstStyle/>
          <a:p>
            <a:r>
              <a:rPr lang="en-US" dirty="0" smtClean="0"/>
              <a:t>Page 266-267 and identify that major characteristics of (a) a one-tier and (b) a two-tier system of health care directly. Which do you think make most sense in Canadian Society?</a:t>
            </a:r>
          </a:p>
          <a:p>
            <a:r>
              <a:rPr lang="en-US" dirty="0" smtClean="0"/>
              <a:t>Why?</a:t>
            </a:r>
          </a:p>
          <a:p>
            <a:pPr marL="0" indent="0">
              <a:buNone/>
            </a:pPr>
            <a:endParaRPr lang="en-CA" dirty="0"/>
          </a:p>
        </p:txBody>
      </p:sp>
    </p:spTree>
    <p:extLst>
      <p:ext uri="{BB962C8B-B14F-4D97-AF65-F5344CB8AC3E}">
        <p14:creationId xmlns:p14="http://schemas.microsoft.com/office/powerpoint/2010/main" xmlns="" val="183580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Ottawa Charter of Health</a:t>
            </a:r>
            <a:endParaRPr lang="en-CA" dirty="0"/>
          </a:p>
        </p:txBody>
      </p:sp>
      <p:sp>
        <p:nvSpPr>
          <p:cNvPr id="3" name="Content Placeholder 2"/>
          <p:cNvSpPr>
            <a:spLocks noGrp="1"/>
          </p:cNvSpPr>
          <p:nvPr>
            <p:ph sz="quarter" idx="13"/>
          </p:nvPr>
        </p:nvSpPr>
        <p:spPr/>
        <p:txBody>
          <a:bodyPr/>
          <a:lstStyle/>
          <a:p>
            <a:endParaRPr lang="en-CA" dirty="0" smtClean="0"/>
          </a:p>
          <a:p>
            <a:endParaRPr lang="en-CA" dirty="0"/>
          </a:p>
          <a:p>
            <a:r>
              <a:rPr lang="en-CA" dirty="0" smtClean="0"/>
              <a:t>Read and Answer</a:t>
            </a:r>
          </a:p>
          <a:p>
            <a:endParaRPr lang="en-US" dirty="0" smtClean="0"/>
          </a:p>
          <a:p>
            <a:pPr marL="0" indent="0">
              <a:buNone/>
            </a:pPr>
            <a:endParaRPr lang="en-US" dirty="0"/>
          </a:p>
          <a:p>
            <a:r>
              <a:rPr lang="en-US" dirty="0" smtClean="0"/>
              <a:t>Medical Panel Assignment</a:t>
            </a:r>
            <a:endParaRPr lang="en-CA" dirty="0"/>
          </a:p>
        </p:txBody>
      </p:sp>
      <p:sp>
        <p:nvSpPr>
          <p:cNvPr id="4" name="Hexagon 3"/>
          <p:cNvSpPr/>
          <p:nvPr/>
        </p:nvSpPr>
        <p:spPr>
          <a:xfrm>
            <a:off x="4644008" y="1655872"/>
            <a:ext cx="2808312" cy="252028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t>PAUSE</a:t>
            </a:r>
            <a:endParaRPr lang="en-CA" sz="3600" dirty="0"/>
          </a:p>
        </p:txBody>
      </p:sp>
    </p:spTree>
    <p:extLst>
      <p:ext uri="{BB962C8B-B14F-4D97-AF65-F5344CB8AC3E}">
        <p14:creationId xmlns:p14="http://schemas.microsoft.com/office/powerpoint/2010/main" xmlns="" val="80561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Health:</a:t>
            </a:r>
            <a:endParaRPr lang="en-CA" dirty="0"/>
          </a:p>
        </p:txBody>
      </p:sp>
      <p:sp>
        <p:nvSpPr>
          <p:cNvPr id="3" name="Content Placeholder 2"/>
          <p:cNvSpPr>
            <a:spLocks noGrp="1"/>
          </p:cNvSpPr>
          <p:nvPr>
            <p:ph sz="quarter" idx="13"/>
          </p:nvPr>
        </p:nvSpPr>
        <p:spPr/>
        <p:txBody>
          <a:bodyPr>
            <a:normAutofit fontScale="85000" lnSpcReduction="20000"/>
          </a:bodyPr>
          <a:lstStyle/>
          <a:p>
            <a:r>
              <a:rPr lang="en-US" dirty="0" smtClean="0"/>
              <a:t>The absence of an illness requiring medical attention.</a:t>
            </a:r>
          </a:p>
          <a:p>
            <a:pPr marL="0" indent="0" algn="just">
              <a:buNone/>
            </a:pPr>
            <a:r>
              <a:rPr lang="en-US" dirty="0" smtClean="0"/>
              <a:t>			</a:t>
            </a:r>
            <a:r>
              <a:rPr lang="en-US" b="1" dirty="0" smtClean="0"/>
              <a:t>Think</a:t>
            </a:r>
            <a:r>
              <a:rPr lang="en-US" dirty="0" smtClean="0"/>
              <a:t> positively</a:t>
            </a:r>
            <a:endParaRPr lang="en-US" dirty="0"/>
          </a:p>
          <a:p>
            <a:pPr marL="0" indent="0" algn="just">
              <a:buNone/>
            </a:pPr>
            <a:r>
              <a:rPr lang="en-US" dirty="0" smtClean="0"/>
              <a:t>			</a:t>
            </a:r>
            <a:r>
              <a:rPr lang="en-US" b="1" dirty="0" smtClean="0"/>
              <a:t>Exercise</a:t>
            </a:r>
            <a:r>
              <a:rPr lang="en-US" dirty="0" smtClean="0"/>
              <a:t> </a:t>
            </a:r>
            <a:r>
              <a:rPr lang="en-US" dirty="0"/>
              <a:t>daily</a:t>
            </a:r>
          </a:p>
          <a:p>
            <a:pPr marL="0" indent="0" algn="just">
              <a:buNone/>
            </a:pPr>
            <a:r>
              <a:rPr lang="en-US" dirty="0" smtClean="0"/>
              <a:t>			</a:t>
            </a:r>
            <a:r>
              <a:rPr lang="en-US" b="1" dirty="0" smtClean="0"/>
              <a:t>Eat</a:t>
            </a:r>
            <a:r>
              <a:rPr lang="en-US" dirty="0" smtClean="0"/>
              <a:t> </a:t>
            </a:r>
            <a:r>
              <a:rPr lang="en-US" dirty="0"/>
              <a:t>healthy</a:t>
            </a:r>
          </a:p>
          <a:p>
            <a:pPr marL="0" indent="0" algn="just">
              <a:buNone/>
            </a:pPr>
            <a:r>
              <a:rPr lang="en-US" dirty="0" smtClean="0"/>
              <a:t>			</a:t>
            </a:r>
            <a:r>
              <a:rPr lang="en-US" b="1" dirty="0" smtClean="0"/>
              <a:t>Work</a:t>
            </a:r>
            <a:r>
              <a:rPr lang="en-US" dirty="0" smtClean="0"/>
              <a:t> </a:t>
            </a:r>
            <a:r>
              <a:rPr lang="en-US" dirty="0"/>
              <a:t>hard</a:t>
            </a:r>
          </a:p>
          <a:p>
            <a:pPr marL="0" indent="0" algn="just">
              <a:buNone/>
            </a:pPr>
            <a:r>
              <a:rPr lang="en-US" dirty="0" smtClean="0"/>
              <a:t>			</a:t>
            </a:r>
            <a:r>
              <a:rPr lang="en-US" b="1" dirty="0" smtClean="0"/>
              <a:t>Stay</a:t>
            </a:r>
            <a:r>
              <a:rPr lang="en-US" dirty="0" smtClean="0"/>
              <a:t> </a:t>
            </a:r>
            <a:r>
              <a:rPr lang="en-US" dirty="0"/>
              <a:t>strong</a:t>
            </a:r>
          </a:p>
          <a:p>
            <a:pPr marL="0" indent="0" algn="just">
              <a:buNone/>
            </a:pPr>
            <a:r>
              <a:rPr lang="en-US" dirty="0" smtClean="0"/>
              <a:t>			</a:t>
            </a:r>
            <a:r>
              <a:rPr lang="en-US" b="1" dirty="0" smtClean="0"/>
              <a:t>Worry</a:t>
            </a:r>
            <a:r>
              <a:rPr lang="en-US" dirty="0" smtClean="0"/>
              <a:t> </a:t>
            </a:r>
            <a:r>
              <a:rPr lang="en-US" dirty="0"/>
              <a:t>less</a:t>
            </a:r>
          </a:p>
          <a:p>
            <a:pPr marL="0" indent="0" algn="just">
              <a:buNone/>
            </a:pPr>
            <a:r>
              <a:rPr lang="en-US" dirty="0" smtClean="0"/>
              <a:t>			</a:t>
            </a:r>
            <a:r>
              <a:rPr lang="en-US" b="1" dirty="0" smtClean="0"/>
              <a:t>Dance</a:t>
            </a:r>
            <a:r>
              <a:rPr lang="en-US" dirty="0" smtClean="0"/>
              <a:t> </a:t>
            </a:r>
            <a:r>
              <a:rPr lang="en-US" dirty="0"/>
              <a:t>more</a:t>
            </a:r>
          </a:p>
          <a:p>
            <a:pPr marL="0" indent="0" algn="just">
              <a:buNone/>
            </a:pPr>
            <a:r>
              <a:rPr lang="en-US" dirty="0" smtClean="0"/>
              <a:t>			</a:t>
            </a:r>
            <a:r>
              <a:rPr lang="en-US" b="1" dirty="0" smtClean="0"/>
              <a:t>Love</a:t>
            </a:r>
            <a:r>
              <a:rPr lang="en-US" dirty="0" smtClean="0"/>
              <a:t> </a:t>
            </a:r>
            <a:r>
              <a:rPr lang="en-US" dirty="0"/>
              <a:t>often</a:t>
            </a:r>
          </a:p>
          <a:p>
            <a:pPr marL="0" indent="0" algn="just">
              <a:buNone/>
            </a:pPr>
            <a:r>
              <a:rPr lang="en-US" dirty="0" smtClean="0"/>
              <a:t>			</a:t>
            </a:r>
            <a:r>
              <a:rPr lang="en-US" b="1" dirty="0" smtClean="0"/>
              <a:t>Be</a:t>
            </a:r>
            <a:r>
              <a:rPr lang="en-US" dirty="0" smtClean="0"/>
              <a:t> </a:t>
            </a:r>
            <a:r>
              <a:rPr lang="en-US" dirty="0"/>
              <a:t>happy</a:t>
            </a:r>
            <a:endParaRPr lang="en-CA" dirty="0"/>
          </a:p>
          <a:p>
            <a:endParaRPr lang="en-US" dirty="0" smtClean="0"/>
          </a:p>
          <a:p>
            <a:endParaRPr lang="en-US" dirty="0" smtClean="0"/>
          </a:p>
        </p:txBody>
      </p:sp>
    </p:spTree>
    <p:extLst>
      <p:ext uri="{BB962C8B-B14F-4D97-AF65-F5344CB8AC3E}">
        <p14:creationId xmlns:p14="http://schemas.microsoft.com/office/powerpoint/2010/main" xmlns="" val="299734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nBko7m9CLQI/UKWSkHf-JwI/AAAAAAAAA8U/-w2DWNZoz2s/s1600/Maslow%27s+Hierarchy+of+Needs.jpg"/>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332656"/>
            <a:ext cx="7049518" cy="6309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266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 Defining Health</a:t>
            </a:r>
            <a:endParaRPr lang="en-CA" dirty="0"/>
          </a:p>
        </p:txBody>
      </p:sp>
      <p:sp>
        <p:nvSpPr>
          <p:cNvPr id="3" name="Content Placeholder 2"/>
          <p:cNvSpPr>
            <a:spLocks noGrp="1"/>
          </p:cNvSpPr>
          <p:nvPr>
            <p:ph sz="quarter" idx="13"/>
          </p:nvPr>
        </p:nvSpPr>
        <p:spPr/>
        <p:txBody>
          <a:bodyPr/>
          <a:lstStyle/>
          <a:p>
            <a:r>
              <a:rPr lang="en-CA" dirty="0" smtClean="0"/>
              <a:t>Health care needs must be met to move up in the hierarchy</a:t>
            </a:r>
          </a:p>
          <a:p>
            <a:r>
              <a:rPr lang="en-CA" dirty="0" smtClean="0"/>
              <a:t>Health is a part of safety and security</a:t>
            </a:r>
          </a:p>
          <a:p>
            <a:r>
              <a:rPr lang="en-CA" dirty="0" smtClean="0"/>
              <a:t>Life is more difficult when needs are not met</a:t>
            </a:r>
          </a:p>
          <a:p>
            <a:r>
              <a:rPr lang="en-CA" dirty="0" smtClean="0"/>
              <a:t>Being unhealthy is no longer simply a matter of sanitation and cleanliness</a:t>
            </a:r>
          </a:p>
          <a:p>
            <a:endParaRPr lang="en-CA" dirty="0" smtClean="0"/>
          </a:p>
          <a:p>
            <a:endParaRPr lang="en-CA" dirty="0"/>
          </a:p>
        </p:txBody>
      </p:sp>
    </p:spTree>
    <p:extLst>
      <p:ext uri="{BB962C8B-B14F-4D97-AF65-F5344CB8AC3E}">
        <p14:creationId xmlns:p14="http://schemas.microsoft.com/office/powerpoint/2010/main" xmlns="" val="110118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 Defining Health</a:t>
            </a:r>
            <a:endParaRPr lang="en-CA"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xmlns="" val="1899422897"/>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8838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Anthropology:</a:t>
            </a:r>
            <a:endParaRPr lang="en-CA" dirty="0"/>
          </a:p>
        </p:txBody>
      </p:sp>
      <p:sp>
        <p:nvSpPr>
          <p:cNvPr id="3" name="Content Placeholder 2"/>
          <p:cNvSpPr>
            <a:spLocks noGrp="1"/>
          </p:cNvSpPr>
          <p:nvPr>
            <p:ph sz="quarter" idx="13"/>
          </p:nvPr>
        </p:nvSpPr>
        <p:spPr/>
        <p:txBody>
          <a:bodyPr>
            <a:normAutofit fontScale="55000" lnSpcReduction="20000"/>
          </a:bodyPr>
          <a:lstStyle/>
          <a:p>
            <a:pPr marL="0" indent="0">
              <a:buNone/>
            </a:pPr>
            <a:r>
              <a:rPr lang="en-US" dirty="0" smtClean="0"/>
              <a:t>Focus on two aspects of human health</a:t>
            </a:r>
          </a:p>
          <a:p>
            <a:pPr marL="0" indent="0">
              <a:buNone/>
            </a:pPr>
            <a:r>
              <a:rPr lang="en-US" dirty="0" smtClean="0"/>
              <a:t>1. </a:t>
            </a:r>
            <a:r>
              <a:rPr lang="en-US" b="1" u="sng" dirty="0" smtClean="0"/>
              <a:t>Domestic scale cultures       </a:t>
            </a:r>
            <a:r>
              <a:rPr lang="en-US" dirty="0" smtClean="0"/>
              <a:t>small kinship societies in which production and distribution of goods is organized on a household basis</a:t>
            </a:r>
          </a:p>
          <a:p>
            <a:pPr marL="0" indent="0">
              <a:buNone/>
            </a:pPr>
            <a:r>
              <a:rPr lang="en-US" dirty="0"/>
              <a:t>	</a:t>
            </a:r>
            <a:r>
              <a:rPr lang="en-US" dirty="0" smtClean="0"/>
              <a:t>- </a:t>
            </a:r>
            <a:r>
              <a:rPr lang="en-US" dirty="0" err="1" smtClean="0"/>
              <a:t>ie</a:t>
            </a:r>
            <a:r>
              <a:rPr lang="en-US" dirty="0" smtClean="0"/>
              <a:t>. Tribal cultures that are typically very healthy (tribes in Amazon- </a:t>
            </a:r>
            <a:r>
              <a:rPr lang="en-US" dirty="0"/>
              <a:t>J</a:t>
            </a:r>
            <a:r>
              <a:rPr lang="en-US" dirty="0" smtClean="0"/>
              <a:t>ames Neel 1970)</a:t>
            </a:r>
          </a:p>
          <a:p>
            <a:pPr marL="0" indent="0">
              <a:buNone/>
            </a:pPr>
            <a:r>
              <a:rPr lang="en-US" dirty="0"/>
              <a:t>	</a:t>
            </a:r>
            <a:r>
              <a:rPr lang="en-US" dirty="0" smtClean="0"/>
              <a:t>- were in excellent physical condition – diets include high </a:t>
            </a:r>
            <a:r>
              <a:rPr lang="en-US" dirty="0" err="1" smtClean="0"/>
              <a:t>fibre</a:t>
            </a:r>
            <a:r>
              <a:rPr lang="en-US" dirty="0" smtClean="0"/>
              <a:t>, low fat, low population density, active lifestyles, isolation from viruses from the outside world</a:t>
            </a:r>
          </a:p>
          <a:p>
            <a:pPr marL="0" indent="0">
              <a:buNone/>
            </a:pPr>
            <a:r>
              <a:rPr lang="en-US" dirty="0"/>
              <a:t>	</a:t>
            </a:r>
            <a:r>
              <a:rPr lang="en-US" dirty="0" smtClean="0"/>
              <a:t>- isolated from the viruses from the outside world- avoid morbidity (illness or physical harm)</a:t>
            </a:r>
          </a:p>
          <a:p>
            <a:pPr marL="0" indent="0">
              <a:buNone/>
            </a:pPr>
            <a:r>
              <a:rPr lang="en-US" dirty="0"/>
              <a:t>	</a:t>
            </a:r>
            <a:r>
              <a:rPr lang="en-US" dirty="0" smtClean="0"/>
              <a:t>- Opposite of mainstream Western medical practices which achieve overall good health by developing technologically sophisticated cures for diseases.</a:t>
            </a:r>
          </a:p>
          <a:p>
            <a:pPr marL="0" indent="0">
              <a:buNone/>
            </a:pPr>
            <a:r>
              <a:rPr lang="en-US" b="1" u="sng" dirty="0" smtClean="0"/>
              <a:t>2. Status of health among modern industrialized societies     </a:t>
            </a:r>
            <a:r>
              <a:rPr lang="en-US" dirty="0" smtClean="0"/>
              <a:t>observe declining social cohesion and growing stress (typically in these cultures) lead to increase risked of disease.</a:t>
            </a:r>
          </a:p>
          <a:p>
            <a:pPr marL="0" indent="0">
              <a:buNone/>
            </a:pPr>
            <a:endParaRPr lang="en-CA" dirty="0"/>
          </a:p>
        </p:txBody>
      </p:sp>
      <p:cxnSp>
        <p:nvCxnSpPr>
          <p:cNvPr id="5" name="Straight Arrow Connector 4"/>
          <p:cNvCxnSpPr/>
          <p:nvPr/>
        </p:nvCxnSpPr>
        <p:spPr>
          <a:xfrm>
            <a:off x="3296831" y="1798719"/>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32240" y="5085184"/>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9745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CA" dirty="0"/>
          </a:p>
        </p:txBody>
      </p:sp>
      <p:sp>
        <p:nvSpPr>
          <p:cNvPr id="3" name="Content Placeholder 2"/>
          <p:cNvSpPr>
            <a:spLocks noGrp="1"/>
          </p:cNvSpPr>
          <p:nvPr>
            <p:ph sz="quarter" idx="13"/>
          </p:nvPr>
        </p:nvSpPr>
        <p:spPr/>
        <p:txBody>
          <a:bodyPr>
            <a:normAutofit fontScale="85000" lnSpcReduction="20000"/>
          </a:bodyPr>
          <a:lstStyle/>
          <a:p>
            <a:pPr marL="0" indent="0">
              <a:buNone/>
            </a:pPr>
            <a:endParaRPr lang="en-US" dirty="0" smtClean="0"/>
          </a:p>
          <a:p>
            <a:pPr marL="0" indent="0">
              <a:buNone/>
            </a:pPr>
            <a:r>
              <a:rPr lang="en-US" dirty="0" smtClean="0"/>
              <a:t>Clinical and </a:t>
            </a:r>
            <a:r>
              <a:rPr lang="en-US" dirty="0"/>
              <a:t>R</a:t>
            </a:r>
            <a:r>
              <a:rPr lang="en-US" dirty="0" smtClean="0"/>
              <a:t>esearch Practice-</a:t>
            </a:r>
          </a:p>
          <a:p>
            <a:pPr marL="571500" indent="-571500"/>
            <a:endParaRPr lang="en-US" dirty="0" smtClean="0"/>
          </a:p>
          <a:p>
            <a:pPr marL="571500" indent="-571500"/>
            <a:r>
              <a:rPr lang="en-US" dirty="0" smtClean="0"/>
              <a:t>Clinical deals with health- looks at the assumptions of psychology generally, believing that the individual factors related to the patient rather than larger societal factors can be best explain why people become ill.</a:t>
            </a:r>
          </a:p>
          <a:p>
            <a:pPr marL="571500" indent="-571500"/>
            <a:r>
              <a:rPr lang="en-US" dirty="0" smtClean="0"/>
              <a:t>Clinical psychologists frequently practice their professions in association with hospitals and mental institutions.</a:t>
            </a:r>
            <a:endParaRPr lang="en-CA" dirty="0"/>
          </a:p>
        </p:txBody>
      </p:sp>
    </p:spTree>
    <p:extLst>
      <p:ext uri="{BB962C8B-B14F-4D97-AF65-F5344CB8AC3E}">
        <p14:creationId xmlns:p14="http://schemas.microsoft.com/office/powerpoint/2010/main" xmlns="" val="51861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Sociology:</a:t>
            </a:r>
            <a:br>
              <a:rPr lang="en-US" dirty="0" smtClean="0"/>
            </a:br>
            <a:endParaRPr lang="en-CA" dirty="0"/>
          </a:p>
        </p:txBody>
      </p:sp>
      <p:sp>
        <p:nvSpPr>
          <p:cNvPr id="3" name="Content Placeholder 2"/>
          <p:cNvSpPr>
            <a:spLocks noGrp="1"/>
          </p:cNvSpPr>
          <p:nvPr>
            <p:ph sz="quarter" idx="13"/>
          </p:nvPr>
        </p:nvSpPr>
        <p:spPr>
          <a:xfrm>
            <a:off x="251520" y="836712"/>
            <a:ext cx="8595360" cy="4937760"/>
          </a:xfrm>
        </p:spPr>
        <p:txBody>
          <a:bodyPr>
            <a:noAutofit/>
          </a:bodyPr>
          <a:lstStyle/>
          <a:p>
            <a:pPr marL="0" indent="0">
              <a:buNone/>
            </a:pPr>
            <a:r>
              <a:rPr lang="en-US" sz="1400" dirty="0" smtClean="0"/>
              <a:t>Examine-</a:t>
            </a:r>
          </a:p>
          <a:p>
            <a:pPr marL="571500" indent="-571500"/>
            <a:r>
              <a:rPr lang="en-US" sz="1400" dirty="0" smtClean="0"/>
              <a:t>Social structures, allocation of resources and social practices (activities and behaviors of people in groups) affect overall health.</a:t>
            </a:r>
          </a:p>
          <a:p>
            <a:pPr marL="571500" indent="-571500"/>
            <a:r>
              <a:rPr lang="en-US" sz="1400" dirty="0" err="1" smtClean="0"/>
              <a:t>Ie</a:t>
            </a:r>
            <a:r>
              <a:rPr lang="en-US" sz="1400" dirty="0" smtClean="0"/>
              <a:t>, Canada, too many people lead sedentary lives, diet consists of too much fat and insufficient fiber and vitamins, eat too much fast food and lead busy lives, tobacco and alcohol consumption is another major detriment to health.</a:t>
            </a:r>
          </a:p>
          <a:p>
            <a:pPr marL="571500" indent="-571500"/>
            <a:r>
              <a:rPr lang="en-US" sz="1400" dirty="0" smtClean="0"/>
              <a:t>Sociologists ask what can society do about the situation- will allocating more funds to health care have an impact?</a:t>
            </a:r>
          </a:p>
          <a:p>
            <a:pPr marL="0" indent="0">
              <a:buNone/>
            </a:pPr>
            <a:r>
              <a:rPr lang="en-US" sz="1400" dirty="0" smtClean="0"/>
              <a:t>Discuss:</a:t>
            </a:r>
          </a:p>
          <a:p>
            <a:pPr marL="571500" indent="-571500"/>
            <a:r>
              <a:rPr lang="en-US" sz="1400" dirty="0" smtClean="0"/>
              <a:t>If lifestyle is the main contributor to bad health and death- where might we better utilize the money?</a:t>
            </a:r>
          </a:p>
          <a:p>
            <a:pPr marL="571500" indent="-571500"/>
            <a:r>
              <a:rPr lang="en-US" sz="1400" dirty="0" smtClean="0"/>
              <a:t>Change medical model from reactive to proactive- treat the underlying issue not just the symptom.</a:t>
            </a:r>
          </a:p>
          <a:p>
            <a:pPr marL="0" indent="0">
              <a:buNone/>
            </a:pPr>
            <a:endParaRPr lang="en-US" sz="1400" dirty="0" smtClean="0"/>
          </a:p>
          <a:p>
            <a:pPr marL="0" indent="0">
              <a:buNone/>
            </a:pPr>
            <a:r>
              <a:rPr lang="en-US" sz="1400" dirty="0" smtClean="0"/>
              <a:t>Sociologists look at how we need to examine and shift away from the MIM and replace with HPP.</a:t>
            </a:r>
          </a:p>
          <a:p>
            <a:pPr marL="571500" indent="-571500"/>
            <a:r>
              <a:rPr lang="en-US" sz="1400" b="1" dirty="0" smtClean="0"/>
              <a:t>Medical intervention model:</a:t>
            </a:r>
          </a:p>
          <a:p>
            <a:pPr marL="571500" indent="-571500"/>
            <a:r>
              <a:rPr lang="en-US" sz="1400" dirty="0" smtClean="0"/>
              <a:t>Doctors will cure all</a:t>
            </a:r>
          </a:p>
          <a:p>
            <a:pPr marL="571500" indent="-571500"/>
            <a:r>
              <a:rPr lang="en-US" sz="1400" dirty="0" smtClean="0"/>
              <a:t>Reactive</a:t>
            </a:r>
          </a:p>
          <a:p>
            <a:pPr marL="571500" indent="-571500"/>
            <a:r>
              <a:rPr lang="en-US" sz="1400" b="1" dirty="0" smtClean="0"/>
              <a:t>Health promotion perspective:</a:t>
            </a:r>
          </a:p>
          <a:p>
            <a:pPr marL="571500" indent="-571500"/>
            <a:r>
              <a:rPr lang="en-US" sz="1400" dirty="0" smtClean="0"/>
              <a:t>Healthy lifestyles are best</a:t>
            </a:r>
          </a:p>
          <a:p>
            <a:pPr marL="571500" indent="-571500"/>
            <a:r>
              <a:rPr lang="en-US" sz="1400" dirty="0" smtClean="0"/>
              <a:t>Preventive</a:t>
            </a:r>
          </a:p>
          <a:p>
            <a:pPr marL="571500" indent="-571500"/>
            <a:r>
              <a:rPr lang="en-US" sz="1400" dirty="0" smtClean="0"/>
              <a:t>Efforts from many social institutions</a:t>
            </a:r>
          </a:p>
          <a:p>
            <a:pPr marL="173038" lvl="1" indent="0">
              <a:buNone/>
            </a:pPr>
            <a:r>
              <a:rPr lang="en-US" sz="1400" dirty="0" smtClean="0"/>
              <a:t> </a:t>
            </a:r>
            <a:endParaRPr lang="en-CA" sz="1400" dirty="0"/>
          </a:p>
        </p:txBody>
      </p:sp>
    </p:spTree>
    <p:extLst>
      <p:ext uri="{BB962C8B-B14F-4D97-AF65-F5344CB8AC3E}">
        <p14:creationId xmlns:p14="http://schemas.microsoft.com/office/powerpoint/2010/main" xmlns="" val="3605270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776</TotalTime>
  <Words>1014</Words>
  <Application>Microsoft Office PowerPoint</Application>
  <PresentationFormat>On-screen Show (4:3)</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Soho</vt:lpstr>
      <vt:lpstr>Health and Wellness</vt:lpstr>
      <vt:lpstr>Class Share</vt:lpstr>
      <vt:lpstr>What is Health:</vt:lpstr>
      <vt:lpstr>Slide 4</vt:lpstr>
      <vt:lpstr>(Re) Defining Health</vt:lpstr>
      <vt:lpstr>(Re) Defining Health</vt:lpstr>
      <vt:lpstr>Anthropology:</vt:lpstr>
      <vt:lpstr>Psychology:</vt:lpstr>
      <vt:lpstr>Sociology: </vt:lpstr>
      <vt:lpstr>Sociology cont… </vt:lpstr>
      <vt:lpstr>3 social practices/ issues and their impact on health:</vt:lpstr>
      <vt:lpstr>Discussion: </vt:lpstr>
      <vt:lpstr>Social change – pandemics &amp; epidemics</vt:lpstr>
      <vt:lpstr>Epidemic vs. Pandemic</vt:lpstr>
      <vt:lpstr>Medicine and Change</vt:lpstr>
      <vt:lpstr>Slide 16</vt:lpstr>
      <vt:lpstr>Modern Pandemics</vt:lpstr>
      <vt:lpstr>Infectious Pandemics</vt:lpstr>
      <vt:lpstr>Immunization</vt:lpstr>
      <vt:lpstr>Slide 20</vt:lpstr>
      <vt:lpstr>Slide 21</vt:lpstr>
      <vt:lpstr>Your Turn!</vt:lpstr>
      <vt:lpstr>Read: </vt:lpstr>
      <vt:lpstr>Ottawa Charter of Health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Wellness</dc:title>
  <dc:creator>NICOLE</dc:creator>
  <cp:lastModifiedBy>Katie</cp:lastModifiedBy>
  <cp:revision>27</cp:revision>
  <dcterms:created xsi:type="dcterms:W3CDTF">2013-04-03T04:05:39Z</dcterms:created>
  <dcterms:modified xsi:type="dcterms:W3CDTF">2015-07-21T01:13:46Z</dcterms:modified>
</cp:coreProperties>
</file>